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 id="2147483770" r:id="rId4"/>
  </p:sldMasterIdLst>
  <p:notesMasterIdLst>
    <p:notesMasterId r:id="rId171"/>
  </p:notesMasterIdLst>
  <p:sldIdLst>
    <p:sldId id="256" r:id="rId5"/>
    <p:sldId id="304" r:id="rId6"/>
    <p:sldId id="392" r:id="rId7"/>
    <p:sldId id="393" r:id="rId8"/>
    <p:sldId id="394" r:id="rId9"/>
    <p:sldId id="395" r:id="rId10"/>
    <p:sldId id="396" r:id="rId11"/>
    <p:sldId id="397" r:id="rId12"/>
    <p:sldId id="398" r:id="rId13"/>
    <p:sldId id="399" r:id="rId14"/>
    <p:sldId id="400" r:id="rId15"/>
    <p:sldId id="401" r:id="rId16"/>
    <p:sldId id="402" r:id="rId17"/>
    <p:sldId id="403" r:id="rId18"/>
    <p:sldId id="404" r:id="rId19"/>
    <p:sldId id="405" r:id="rId20"/>
    <p:sldId id="406" r:id="rId21"/>
    <p:sldId id="407" r:id="rId22"/>
    <p:sldId id="410" r:id="rId23"/>
    <p:sldId id="409" r:id="rId24"/>
    <p:sldId id="411" r:id="rId25"/>
    <p:sldId id="412" r:id="rId26"/>
    <p:sldId id="408" r:id="rId27"/>
    <p:sldId id="1252" r:id="rId28"/>
    <p:sldId id="1253" r:id="rId29"/>
    <p:sldId id="1254" r:id="rId30"/>
    <p:sldId id="1255" r:id="rId31"/>
    <p:sldId id="1260" r:id="rId32"/>
    <p:sldId id="1261" r:id="rId33"/>
    <p:sldId id="1262" r:id="rId34"/>
    <p:sldId id="1263" r:id="rId35"/>
    <p:sldId id="1367" r:id="rId36"/>
    <p:sldId id="1266" r:id="rId37"/>
    <p:sldId id="1370" r:id="rId38"/>
    <p:sldId id="1368" r:id="rId39"/>
    <p:sldId id="1369" r:id="rId40"/>
    <p:sldId id="1371" r:id="rId41"/>
    <p:sldId id="1372" r:id="rId42"/>
    <p:sldId id="1373" r:id="rId43"/>
    <p:sldId id="1374" r:id="rId44"/>
    <p:sldId id="1375" r:id="rId45"/>
    <p:sldId id="1376" r:id="rId46"/>
    <p:sldId id="1275" r:id="rId47"/>
    <p:sldId id="1377" r:id="rId48"/>
    <p:sldId id="1378" r:id="rId49"/>
    <p:sldId id="1379" r:id="rId50"/>
    <p:sldId id="1380" r:id="rId51"/>
    <p:sldId id="1280" r:id="rId52"/>
    <p:sldId id="1381" r:id="rId53"/>
    <p:sldId id="1264" r:id="rId54"/>
    <p:sldId id="1265" r:id="rId55"/>
    <p:sldId id="1267" r:id="rId56"/>
    <p:sldId id="1269" r:id="rId57"/>
    <p:sldId id="1268" r:id="rId58"/>
    <p:sldId id="1271" r:id="rId59"/>
    <p:sldId id="1270" r:id="rId60"/>
    <p:sldId id="1272" r:id="rId61"/>
    <p:sldId id="1273" r:id="rId62"/>
    <p:sldId id="1302" r:id="rId63"/>
    <p:sldId id="1295" r:id="rId64"/>
    <p:sldId id="1297" r:id="rId65"/>
    <p:sldId id="1298" r:id="rId66"/>
    <p:sldId id="1288" r:id="rId67"/>
    <p:sldId id="1299" r:id="rId68"/>
    <p:sldId id="1300" r:id="rId69"/>
    <p:sldId id="1304" r:id="rId70"/>
    <p:sldId id="1287" r:id="rId71"/>
    <p:sldId id="1382" r:id="rId72"/>
    <p:sldId id="1306" r:id="rId73"/>
    <p:sldId id="1276" r:id="rId74"/>
    <p:sldId id="1277" r:id="rId75"/>
    <p:sldId id="1278" r:id="rId76"/>
    <p:sldId id="1279" r:id="rId77"/>
    <p:sldId id="1281" r:id="rId78"/>
    <p:sldId id="1352" r:id="rId79"/>
    <p:sldId id="1283" r:id="rId80"/>
    <p:sldId id="1282" r:id="rId81"/>
    <p:sldId id="1353" r:id="rId82"/>
    <p:sldId id="1354" r:id="rId83"/>
    <p:sldId id="1356" r:id="rId84"/>
    <p:sldId id="1355" r:id="rId85"/>
    <p:sldId id="1357" r:id="rId86"/>
    <p:sldId id="1358" r:id="rId87"/>
    <p:sldId id="1359" r:id="rId88"/>
    <p:sldId id="1307" r:id="rId89"/>
    <p:sldId id="1308" r:id="rId90"/>
    <p:sldId id="1305" r:id="rId91"/>
    <p:sldId id="1309" r:id="rId92"/>
    <p:sldId id="1310" r:id="rId93"/>
    <p:sldId id="1311" r:id="rId94"/>
    <p:sldId id="1312" r:id="rId95"/>
    <p:sldId id="1303" r:id="rId96"/>
    <p:sldId id="1289" r:id="rId97"/>
    <p:sldId id="1291" r:id="rId98"/>
    <p:sldId id="1292" r:id="rId99"/>
    <p:sldId id="1293" r:id="rId100"/>
    <p:sldId id="1294" r:id="rId101"/>
    <p:sldId id="1274" r:id="rId102"/>
    <p:sldId id="1313" r:id="rId103"/>
    <p:sldId id="1314" r:id="rId104"/>
    <p:sldId id="1315" r:id="rId105"/>
    <p:sldId id="1316" r:id="rId106"/>
    <p:sldId id="1317" r:id="rId107"/>
    <p:sldId id="1318" r:id="rId108"/>
    <p:sldId id="1319" r:id="rId109"/>
    <p:sldId id="1320" r:id="rId110"/>
    <p:sldId id="1321" r:id="rId111"/>
    <p:sldId id="1285" r:id="rId112"/>
    <p:sldId id="1322" r:id="rId113"/>
    <p:sldId id="1338" r:id="rId114"/>
    <p:sldId id="1339" r:id="rId115"/>
    <p:sldId id="1324" r:id="rId116"/>
    <p:sldId id="1323" r:id="rId117"/>
    <p:sldId id="1325" r:id="rId118"/>
    <p:sldId id="1326" r:id="rId119"/>
    <p:sldId id="1327" r:id="rId120"/>
    <p:sldId id="1328" r:id="rId121"/>
    <p:sldId id="1329" r:id="rId122"/>
    <p:sldId id="1330" r:id="rId123"/>
    <p:sldId id="1331" r:id="rId124"/>
    <p:sldId id="1332" r:id="rId125"/>
    <p:sldId id="1333" r:id="rId126"/>
    <p:sldId id="1334" r:id="rId127"/>
    <p:sldId id="1360" r:id="rId128"/>
    <p:sldId id="1362" r:id="rId129"/>
    <p:sldId id="1363" r:id="rId130"/>
    <p:sldId id="1364" r:id="rId131"/>
    <p:sldId id="1365" r:id="rId132"/>
    <p:sldId id="1366" r:id="rId133"/>
    <p:sldId id="1361" r:id="rId134"/>
    <p:sldId id="1337" r:id="rId135"/>
    <p:sldId id="1342" r:id="rId136"/>
    <p:sldId id="1343" r:id="rId137"/>
    <p:sldId id="1344" r:id="rId138"/>
    <p:sldId id="1345" r:id="rId139"/>
    <p:sldId id="1346" r:id="rId140"/>
    <p:sldId id="1383" r:id="rId141"/>
    <p:sldId id="1347" r:id="rId142"/>
    <p:sldId id="1348" r:id="rId143"/>
    <p:sldId id="1349" r:id="rId144"/>
    <p:sldId id="1384" r:id="rId145"/>
    <p:sldId id="1385" r:id="rId146"/>
    <p:sldId id="1386" r:id="rId147"/>
    <p:sldId id="1387" r:id="rId148"/>
    <p:sldId id="1388" r:id="rId149"/>
    <p:sldId id="1389" r:id="rId150"/>
    <p:sldId id="1390" r:id="rId151"/>
    <p:sldId id="1391" r:id="rId152"/>
    <p:sldId id="1392" r:id="rId153"/>
    <p:sldId id="1393" r:id="rId154"/>
    <p:sldId id="1394" r:id="rId155"/>
    <p:sldId id="1395" r:id="rId156"/>
    <p:sldId id="1396" r:id="rId157"/>
    <p:sldId id="1336" r:id="rId158"/>
    <p:sldId id="1397" r:id="rId159"/>
    <p:sldId id="1398" r:id="rId160"/>
    <p:sldId id="1399" r:id="rId161"/>
    <p:sldId id="1400" r:id="rId162"/>
    <p:sldId id="1341" r:id="rId163"/>
    <p:sldId id="1401" r:id="rId164"/>
    <p:sldId id="1402" r:id="rId165"/>
    <p:sldId id="1403" r:id="rId166"/>
    <p:sldId id="1404" r:id="rId167"/>
    <p:sldId id="1405" r:id="rId168"/>
    <p:sldId id="1406" r:id="rId169"/>
    <p:sldId id="1407" r:id="rId170"/>
  </p:sldIdLst>
  <p:sldSz cx="9144000" cy="6858000" type="screen4x3"/>
  <p:notesSz cx="6858000" cy="9144000"/>
  <p:defaultTextStyle>
    <a:defPPr>
      <a:defRPr lang="es-E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p:cViewPr varScale="1">
        <p:scale>
          <a:sx n="95" d="100"/>
          <a:sy n="95" d="100"/>
        </p:scale>
        <p:origin x="2100" y="90"/>
      </p:cViewPr>
      <p:guideLst>
        <p:guide orient="horz" pos="2160"/>
        <p:guide pos="2880"/>
      </p:guideLst>
    </p:cSldViewPr>
  </p:slideViewPr>
  <p:notesTextViewPr>
    <p:cViewPr>
      <p:scale>
        <a:sx n="100" d="100"/>
        <a:sy n="100" d="100"/>
      </p:scale>
      <p:origin x="0" y="0"/>
    </p:cViewPr>
  </p:notesTextViewPr>
  <p:notesViewPr>
    <p:cSldViewPr>
      <p:cViewPr varScale="1">
        <p:scale>
          <a:sx n="51" d="100"/>
          <a:sy n="51" d="100"/>
        </p:scale>
        <p:origin x="-274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notesMaster" Target="notesMasters/notesMaster1.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customXml" Target="../customXml/item3.xml"/><Relationship Id="rId172" Type="http://schemas.openxmlformats.org/officeDocument/2006/relationships/presProps" Target="pres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3" Type="http://schemas.openxmlformats.org/officeDocument/2006/relationships/slideMaster" Target="slideMasters/slideMaster1.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theme" Target="theme/theme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4" Type="http://schemas.openxmlformats.org/officeDocument/2006/relationships/slideMaster" Target="slideMasters/slideMaster2.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tableStyles" Target="tableStyles.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microsoft.com/office/2016/11/relationships/changesInfo" Target="changesInfos/changesInfo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 Type="http://schemas.openxmlformats.org/officeDocument/2006/relationships/customXml" Target="../customXml/item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yanthi Ramasamy" userId="ae463b09142f5d50" providerId="LiveId" clId="{1884472D-963F-4CC7-B3E2-9408DF01EFD4}"/>
    <pc:docChg chg="modSld">
      <pc:chgData name="Jayanthi Ramasamy" userId="ae463b09142f5d50" providerId="LiveId" clId="{1884472D-963F-4CC7-B3E2-9408DF01EFD4}" dt="2023-03-10T05:19:09.523" v="19" actId="404"/>
      <pc:docMkLst>
        <pc:docMk/>
      </pc:docMkLst>
      <pc:sldChg chg="modSp">
        <pc:chgData name="Jayanthi Ramasamy" userId="ae463b09142f5d50" providerId="LiveId" clId="{1884472D-963F-4CC7-B3E2-9408DF01EFD4}" dt="2023-03-08T20:19:07.358" v="5" actId="208"/>
        <pc:sldMkLst>
          <pc:docMk/>
          <pc:sldMk cId="0" sldId="1280"/>
        </pc:sldMkLst>
        <pc:spChg chg="mod">
          <ac:chgData name="Jayanthi Ramasamy" userId="ae463b09142f5d50" providerId="LiveId" clId="{1884472D-963F-4CC7-B3E2-9408DF01EFD4}" dt="2023-03-08T20:19:07.358" v="5" actId="208"/>
          <ac:spMkLst>
            <pc:docMk/>
            <pc:sldMk cId="0" sldId="1280"/>
            <ac:spMk id="46083" creationId="{19BDF8EE-751D-4A12-D75B-C960D8377EDD}"/>
          </ac:spMkLst>
        </pc:spChg>
      </pc:sldChg>
      <pc:sldChg chg="modSp mod">
        <pc:chgData name="Jayanthi Ramasamy" userId="ae463b09142f5d50" providerId="LiveId" clId="{1884472D-963F-4CC7-B3E2-9408DF01EFD4}" dt="2023-03-10T05:19:09.523" v="19" actId="404"/>
        <pc:sldMkLst>
          <pc:docMk/>
          <pc:sldMk cId="1334338398" sldId="1289"/>
        </pc:sldMkLst>
        <pc:spChg chg="mod">
          <ac:chgData name="Jayanthi Ramasamy" userId="ae463b09142f5d50" providerId="LiveId" clId="{1884472D-963F-4CC7-B3E2-9408DF01EFD4}" dt="2023-03-10T05:19:09.523" v="19" actId="404"/>
          <ac:spMkLst>
            <pc:docMk/>
            <pc:sldMk cId="1334338398" sldId="1289"/>
            <ac:spMk id="43011" creationId="{38EEFA8D-984A-6AEC-815B-2F1A2347752E}"/>
          </ac:spMkLst>
        </pc:spChg>
      </pc:sldChg>
      <pc:sldChg chg="modSp">
        <pc:chgData name="Jayanthi Ramasamy" userId="ae463b09142f5d50" providerId="LiveId" clId="{1884472D-963F-4CC7-B3E2-9408DF01EFD4}" dt="2023-03-08T20:18:46.943" v="0" actId="208"/>
        <pc:sldMkLst>
          <pc:docMk/>
          <pc:sldMk cId="0" sldId="1377"/>
        </pc:sldMkLst>
        <pc:spChg chg="mod">
          <ac:chgData name="Jayanthi Ramasamy" userId="ae463b09142f5d50" providerId="LiveId" clId="{1884472D-963F-4CC7-B3E2-9408DF01EFD4}" dt="2023-03-08T20:18:46.943" v="0" actId="208"/>
          <ac:spMkLst>
            <pc:docMk/>
            <pc:sldMk cId="0" sldId="1377"/>
            <ac:spMk id="41987" creationId="{B59C7C73-5C89-7ED4-6236-3237ECA191D3}"/>
          </ac:spMkLst>
        </pc:spChg>
      </pc:sldChg>
      <pc:sldChg chg="modSp">
        <pc:chgData name="Jayanthi Ramasamy" userId="ae463b09142f5d50" providerId="LiveId" clId="{1884472D-963F-4CC7-B3E2-9408DF01EFD4}" dt="2023-03-08T20:18:54.851" v="2" actId="208"/>
        <pc:sldMkLst>
          <pc:docMk/>
          <pc:sldMk cId="0" sldId="1378"/>
        </pc:sldMkLst>
        <pc:spChg chg="mod">
          <ac:chgData name="Jayanthi Ramasamy" userId="ae463b09142f5d50" providerId="LiveId" clId="{1884472D-963F-4CC7-B3E2-9408DF01EFD4}" dt="2023-03-08T20:18:54.851" v="2" actId="208"/>
          <ac:spMkLst>
            <pc:docMk/>
            <pc:sldMk cId="0" sldId="1378"/>
            <ac:spMk id="43011" creationId="{42ABB1BD-C721-323E-03C6-725FBEE935D1}"/>
          </ac:spMkLst>
        </pc:spChg>
      </pc:sldChg>
      <pc:sldChg chg="modSp">
        <pc:chgData name="Jayanthi Ramasamy" userId="ae463b09142f5d50" providerId="LiveId" clId="{1884472D-963F-4CC7-B3E2-9408DF01EFD4}" dt="2023-03-08T20:18:58.374" v="3" actId="208"/>
        <pc:sldMkLst>
          <pc:docMk/>
          <pc:sldMk cId="0" sldId="1379"/>
        </pc:sldMkLst>
        <pc:spChg chg="mod">
          <ac:chgData name="Jayanthi Ramasamy" userId="ae463b09142f5d50" providerId="LiveId" clId="{1884472D-963F-4CC7-B3E2-9408DF01EFD4}" dt="2023-03-08T20:18:58.374" v="3" actId="208"/>
          <ac:spMkLst>
            <pc:docMk/>
            <pc:sldMk cId="0" sldId="1379"/>
            <ac:spMk id="44035" creationId="{9EAB4DDB-FE9D-4D25-B19A-BBE865816706}"/>
          </ac:spMkLst>
        </pc:spChg>
      </pc:sldChg>
      <pc:sldChg chg="modSp">
        <pc:chgData name="Jayanthi Ramasamy" userId="ae463b09142f5d50" providerId="LiveId" clId="{1884472D-963F-4CC7-B3E2-9408DF01EFD4}" dt="2023-03-08T20:19:02.053" v="4" actId="208"/>
        <pc:sldMkLst>
          <pc:docMk/>
          <pc:sldMk cId="0" sldId="1380"/>
        </pc:sldMkLst>
        <pc:spChg chg="mod">
          <ac:chgData name="Jayanthi Ramasamy" userId="ae463b09142f5d50" providerId="LiveId" clId="{1884472D-963F-4CC7-B3E2-9408DF01EFD4}" dt="2023-03-08T20:19:02.053" v="4" actId="208"/>
          <ac:spMkLst>
            <pc:docMk/>
            <pc:sldMk cId="0" sldId="1380"/>
            <ac:spMk id="45059" creationId="{9553E4C4-185E-013C-1A56-FB4E7860F148}"/>
          </ac:spMkLst>
        </pc:spChg>
      </pc:sldChg>
      <pc:sldChg chg="modSp mod">
        <pc:chgData name="Jayanthi Ramasamy" userId="ae463b09142f5d50" providerId="LiveId" clId="{1884472D-963F-4CC7-B3E2-9408DF01EFD4}" dt="2023-03-08T23:58:49.700" v="9" actId="115"/>
        <pc:sldMkLst>
          <pc:docMk/>
          <pc:sldMk cId="3091678696" sldId="1407"/>
        </pc:sldMkLst>
        <pc:spChg chg="mod">
          <ac:chgData name="Jayanthi Ramasamy" userId="ae463b09142f5d50" providerId="LiveId" clId="{1884472D-963F-4CC7-B3E2-9408DF01EFD4}" dt="2023-03-08T23:58:49.700" v="9" actId="115"/>
          <ac:spMkLst>
            <pc:docMk/>
            <pc:sldMk cId="3091678696" sldId="1407"/>
            <ac:spMk id="2" creationId="{6578959C-45C0-83DF-CC17-3408293C708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1 Marcador de encabezado">
            <a:extLst>
              <a:ext uri="{FF2B5EF4-FFF2-40B4-BE49-F238E27FC236}">
                <a16:creationId xmlns:a16="http://schemas.microsoft.com/office/drawing/2014/main" id="{3A40A191-E8B1-9B62-3FFF-E4F7F97B26D1}"/>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defRPr>
            </a:lvl1pPr>
          </a:lstStyle>
          <a:p>
            <a:pPr>
              <a:defRPr/>
            </a:pPr>
            <a:endParaRPr lang="es-UY"/>
          </a:p>
        </p:txBody>
      </p:sp>
      <p:sp>
        <p:nvSpPr>
          <p:cNvPr id="3" name="2 Marcador de fecha">
            <a:extLst>
              <a:ext uri="{FF2B5EF4-FFF2-40B4-BE49-F238E27FC236}">
                <a16:creationId xmlns:a16="http://schemas.microsoft.com/office/drawing/2014/main" id="{3B16FE87-81E3-C98E-352F-4B329E339FDE}"/>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defRPr>
            </a:lvl1pPr>
          </a:lstStyle>
          <a:p>
            <a:pPr>
              <a:defRPr/>
            </a:pPr>
            <a:fld id="{CDF3A925-3E3C-4F7A-ADBA-65EE5111A1F2}" type="datetimeFigureOut">
              <a:rPr lang="es-UY"/>
              <a:pPr>
                <a:defRPr/>
              </a:pPr>
              <a:t>9/3/2023</a:t>
            </a:fld>
            <a:endParaRPr lang="es-UY"/>
          </a:p>
        </p:txBody>
      </p:sp>
      <p:sp>
        <p:nvSpPr>
          <p:cNvPr id="4" name="3 Marcador de imagen de diapositiva">
            <a:extLst>
              <a:ext uri="{FF2B5EF4-FFF2-40B4-BE49-F238E27FC236}">
                <a16:creationId xmlns:a16="http://schemas.microsoft.com/office/drawing/2014/main" id="{9A533837-16F1-FC47-5826-3ED68035276E}"/>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s-UY" noProof="0"/>
          </a:p>
        </p:txBody>
      </p:sp>
      <p:sp>
        <p:nvSpPr>
          <p:cNvPr id="5" name="4 Marcador de notas">
            <a:extLst>
              <a:ext uri="{FF2B5EF4-FFF2-40B4-BE49-F238E27FC236}">
                <a16:creationId xmlns:a16="http://schemas.microsoft.com/office/drawing/2014/main" id="{8F6624B5-69D6-2335-8306-4F3BADC61E91}"/>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endParaRPr lang="es-UY" noProof="0"/>
          </a:p>
        </p:txBody>
      </p:sp>
      <p:sp>
        <p:nvSpPr>
          <p:cNvPr id="6" name="5 Marcador de pie de página">
            <a:extLst>
              <a:ext uri="{FF2B5EF4-FFF2-40B4-BE49-F238E27FC236}">
                <a16:creationId xmlns:a16="http://schemas.microsoft.com/office/drawing/2014/main" id="{E893AACF-3CCD-5BD6-67CF-1958E9A2B72E}"/>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defRPr>
            </a:lvl1pPr>
          </a:lstStyle>
          <a:p>
            <a:pPr>
              <a:defRPr/>
            </a:pPr>
            <a:endParaRPr lang="es-UY"/>
          </a:p>
        </p:txBody>
      </p:sp>
      <p:sp>
        <p:nvSpPr>
          <p:cNvPr id="7" name="6 Marcador de número de diapositiva">
            <a:extLst>
              <a:ext uri="{FF2B5EF4-FFF2-40B4-BE49-F238E27FC236}">
                <a16:creationId xmlns:a16="http://schemas.microsoft.com/office/drawing/2014/main" id="{08ED4DF3-0982-8456-1A08-54596DB97CEA}"/>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043038CA-B8DD-4E4D-B09F-89943ADBAA3B}" type="slidenum">
              <a:rPr lang="es-UY" altLang="en-US"/>
              <a:pPr>
                <a:defRPr/>
              </a:pPr>
              <a:t>‹#›</a:t>
            </a:fld>
            <a:endParaRPr lang="es-UY"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Marcador de imagen de diapositiva">
            <a:extLst>
              <a:ext uri="{FF2B5EF4-FFF2-40B4-BE49-F238E27FC236}">
                <a16:creationId xmlns:a16="http://schemas.microsoft.com/office/drawing/2014/main" id="{46A60A55-DF27-0624-ADD4-AD45065A0C0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2 Marcador de notas">
            <a:extLst>
              <a:ext uri="{FF2B5EF4-FFF2-40B4-BE49-F238E27FC236}">
                <a16:creationId xmlns:a16="http://schemas.microsoft.com/office/drawing/2014/main" id="{798D49C2-2F2B-5EB8-38F7-0428006DD33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UY" altLang="en-US"/>
          </a:p>
        </p:txBody>
      </p:sp>
      <p:sp>
        <p:nvSpPr>
          <p:cNvPr id="11268" name="3 Marcador de número de diapositiva">
            <a:extLst>
              <a:ext uri="{FF2B5EF4-FFF2-40B4-BE49-F238E27FC236}">
                <a16:creationId xmlns:a16="http://schemas.microsoft.com/office/drawing/2014/main" id="{D1C722EE-7D50-EC77-B47F-9582C45ADFB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20D63B3-4535-4873-929A-59AA32DE5029}" type="slidenum">
              <a:rPr lang="es-UY" altLang="en-US" smtClean="0">
                <a:latin typeface="Arial" panose="020B0604020202020204" pitchFamily="34" charset="0"/>
              </a:rPr>
              <a:pPr>
                <a:spcBef>
                  <a:spcPct val="0"/>
                </a:spcBef>
              </a:pPr>
              <a:t>1</a:t>
            </a:fld>
            <a:endParaRPr lang="es-UY"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a:extLst>
              <a:ext uri="{FF2B5EF4-FFF2-40B4-BE49-F238E27FC236}">
                <a16:creationId xmlns:a16="http://schemas.microsoft.com/office/drawing/2014/main" id="{549D31E3-E91B-9927-A1F2-F90EED3F424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2 Marcador de notas">
            <a:extLst>
              <a:ext uri="{FF2B5EF4-FFF2-40B4-BE49-F238E27FC236}">
                <a16:creationId xmlns:a16="http://schemas.microsoft.com/office/drawing/2014/main" id="{0A75BCF7-D1CB-796B-032B-19E3BB524BA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UY" altLang="en-US"/>
          </a:p>
        </p:txBody>
      </p:sp>
      <p:sp>
        <p:nvSpPr>
          <p:cNvPr id="13316" name="3 Marcador de número de diapositiva">
            <a:extLst>
              <a:ext uri="{FF2B5EF4-FFF2-40B4-BE49-F238E27FC236}">
                <a16:creationId xmlns:a16="http://schemas.microsoft.com/office/drawing/2014/main" id="{55091FF5-DADE-8C77-2F4C-2A13698327C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8FF119F-231A-4238-A196-C38432DCE515}" type="slidenum">
              <a:rPr lang="es-UY" altLang="en-US" smtClean="0">
                <a:latin typeface="Arial" panose="020B0604020202020204" pitchFamily="34" charset="0"/>
              </a:rPr>
              <a:pPr>
                <a:spcBef>
                  <a:spcPct val="0"/>
                </a:spcBef>
              </a:pPr>
              <a:t>2</a:t>
            </a:fld>
            <a:endParaRPr lang="es-UY"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4C9AEFD-96D8-720C-A0FD-980485C25407}"/>
              </a:ext>
            </a:extLst>
          </p:cNvPr>
          <p:cNvSpPr/>
          <p:nvPr userDrawn="1"/>
        </p:nvSpPr>
        <p:spPr>
          <a:xfrm>
            <a:off x="8172450" y="6669088"/>
            <a:ext cx="936625" cy="188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a:solidFill>
                <a:schemeClr val="bg1"/>
              </a:solidFill>
            </a:endParaRPr>
          </a:p>
        </p:txBody>
      </p:sp>
      <p:sp>
        <p:nvSpPr>
          <p:cNvPr id="2" name="1 Título"/>
          <p:cNvSpPr>
            <a:spLocks noGrp="1"/>
          </p:cNvSpPr>
          <p:nvPr>
            <p:ph type="ctrTitle"/>
          </p:nvPr>
        </p:nvSpPr>
        <p:spPr>
          <a:xfrm>
            <a:off x="685800" y="2130425"/>
            <a:ext cx="7772400" cy="1470025"/>
          </a:xfrm>
        </p:spPr>
        <p:txBody>
          <a:bodyPr/>
          <a:lstStyle>
            <a:lvl1pPr>
              <a:defRPr sz="4000">
                <a:solidFill>
                  <a:srgbClr val="002060"/>
                </a:solidFill>
                <a:latin typeface="Times New Roman" panose="02020603050405020304" pitchFamily="18" charset="0"/>
                <a:cs typeface="Times New Roman" panose="02020603050405020304" pitchFamily="18" charset="0"/>
              </a:defRPr>
            </a:lvl1pPr>
          </a:lstStyle>
          <a:p>
            <a:r>
              <a:rPr lang="es-ES" dirty="0"/>
              <a:t>Haga clic para modificar el estilo de título del patrón</a:t>
            </a:r>
            <a:endParaRPr lang="es-UY" dirty="0"/>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rgbClr val="002060"/>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dirty="0"/>
              <a:t>Haga clic para modificar el estilo de subtítulo del patrón</a:t>
            </a:r>
            <a:endParaRPr lang="es-UY" dirty="0"/>
          </a:p>
        </p:txBody>
      </p:sp>
    </p:spTree>
    <p:extLst>
      <p:ext uri="{BB962C8B-B14F-4D97-AF65-F5344CB8AC3E}">
        <p14:creationId xmlns:p14="http://schemas.microsoft.com/office/powerpoint/2010/main" val="2403916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1579"/>
            <a:ext cx="8229600" cy="1143000"/>
          </a:xfrm>
        </p:spPr>
        <p:txBody>
          <a:bodyPr/>
          <a:lstStyle>
            <a:lvl1pPr>
              <a:defRPr b="1">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457200" y="1752600"/>
            <a:ext cx="8229600" cy="4038600"/>
          </a:xfrm>
        </p:spPr>
        <p:txBody>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9">
            <a:extLst>
              <a:ext uri="{FF2B5EF4-FFF2-40B4-BE49-F238E27FC236}">
                <a16:creationId xmlns:a16="http://schemas.microsoft.com/office/drawing/2014/main" id="{8D56FCAC-490D-7B94-0BC4-B141DC7CB9C8}"/>
              </a:ext>
            </a:extLst>
          </p:cNvPr>
          <p:cNvSpPr>
            <a:spLocks noGrp="1" noChangeArrowheads="1"/>
          </p:cNvSpPr>
          <p:nvPr>
            <p:ph type="sldNum" sz="quarter" idx="10"/>
          </p:nvPr>
        </p:nvSpPr>
        <p:spPr/>
        <p:txBody>
          <a:bodyPr/>
          <a:lstStyle>
            <a:lvl1pPr>
              <a:defRPr smtClean="0"/>
            </a:lvl1pPr>
          </a:lstStyle>
          <a:p>
            <a:pPr>
              <a:defRPr/>
            </a:pPr>
            <a:fld id="{EF5984B2-7444-4C30-9BA4-123D5FD3BAB0}" type="slidenum">
              <a:rPr lang="en-US" altLang="en-US"/>
              <a:pPr>
                <a:defRPr/>
              </a:pPr>
              <a:t>‹#›</a:t>
            </a:fld>
            <a:endParaRPr lang="en-US" altLang="en-US"/>
          </a:p>
        </p:txBody>
      </p:sp>
    </p:spTree>
    <p:extLst>
      <p:ext uri="{BB962C8B-B14F-4D97-AF65-F5344CB8AC3E}">
        <p14:creationId xmlns:p14="http://schemas.microsoft.com/office/powerpoint/2010/main" val="30267546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 y="2286000"/>
            <a:ext cx="40386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419600" y="2565400"/>
            <a:ext cx="40386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C1AAE21-602D-BA63-5FA2-F123DFD4F75B}"/>
              </a:ext>
            </a:extLst>
          </p:cNvPr>
          <p:cNvSpPr>
            <a:spLocks noGrp="1" noChangeArrowheads="1"/>
          </p:cNvSpPr>
          <p:nvPr>
            <p:ph type="dt" sz="half" idx="10"/>
          </p:nvPr>
        </p:nvSpPr>
        <p:spPr>
          <a:xfrm>
            <a:off x="4114800" y="6016625"/>
            <a:ext cx="2133600" cy="476250"/>
          </a:xfrm>
          <a:prstGeom prst="rect">
            <a:avLst/>
          </a:prstGeom>
        </p:spPr>
        <p:txBody>
          <a:bodyPr/>
          <a:lstStyle>
            <a:lvl1pPr eaLnBrk="1" hangingPunct="1">
              <a:defRPr>
                <a:latin typeface="Tahoma" pitchFamily="34" charset="0"/>
                <a:cs typeface="+mn-cs"/>
              </a:defRPr>
            </a:lvl1pPr>
          </a:lstStyle>
          <a:p>
            <a:pPr>
              <a:defRPr/>
            </a:pPr>
            <a:endParaRPr lang="en-US" dirty="0"/>
          </a:p>
        </p:txBody>
      </p:sp>
      <p:sp>
        <p:nvSpPr>
          <p:cNvPr id="6" name="Slide Number Placeholder 5">
            <a:extLst>
              <a:ext uri="{FF2B5EF4-FFF2-40B4-BE49-F238E27FC236}">
                <a16:creationId xmlns:a16="http://schemas.microsoft.com/office/drawing/2014/main" id="{E8D8342F-83DB-B19B-4402-5F6A1E315040}"/>
              </a:ext>
            </a:extLst>
          </p:cNvPr>
          <p:cNvSpPr>
            <a:spLocks noGrp="1" noChangeArrowheads="1"/>
          </p:cNvSpPr>
          <p:nvPr>
            <p:ph type="sldNum" sz="quarter" idx="11"/>
          </p:nvPr>
        </p:nvSpPr>
        <p:spPr/>
        <p:txBody>
          <a:bodyPr/>
          <a:lstStyle>
            <a:lvl1pPr>
              <a:defRPr smtClean="0"/>
            </a:lvl1pPr>
          </a:lstStyle>
          <a:p>
            <a:pPr>
              <a:defRPr/>
            </a:pPr>
            <a:fld id="{45F069A4-D564-40FA-8C33-CEB93224DE8C}" type="slidenum">
              <a:rPr lang="en-US" altLang="en-US"/>
              <a:pPr>
                <a:defRPr/>
              </a:pPr>
              <a:t>‹#›</a:t>
            </a:fld>
            <a:endParaRPr lang="en-US" altLang="en-US"/>
          </a:p>
        </p:txBody>
      </p:sp>
    </p:spTree>
    <p:extLst>
      <p:ext uri="{BB962C8B-B14F-4D97-AF65-F5344CB8AC3E}">
        <p14:creationId xmlns:p14="http://schemas.microsoft.com/office/powerpoint/2010/main" val="35161049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B874F11-97C2-0687-6BDD-1E60DC9BDE81}"/>
              </a:ext>
            </a:extLst>
          </p:cNvPr>
          <p:cNvSpPr>
            <a:spLocks noGrp="1" noChangeArrowheads="1"/>
          </p:cNvSpPr>
          <p:nvPr>
            <p:ph type="dt" sz="half" idx="10"/>
          </p:nvPr>
        </p:nvSpPr>
        <p:spPr>
          <a:xfrm>
            <a:off x="4114800" y="6016625"/>
            <a:ext cx="2133600" cy="476250"/>
          </a:xfrm>
          <a:prstGeom prst="rect">
            <a:avLst/>
          </a:prstGeom>
        </p:spPr>
        <p:txBody>
          <a:bodyPr/>
          <a:lstStyle>
            <a:lvl1pPr eaLnBrk="1" hangingPunct="1">
              <a:defRPr>
                <a:latin typeface="Tahoma" pitchFamily="34" charset="0"/>
                <a:cs typeface="+mn-cs"/>
              </a:defRPr>
            </a:lvl1pPr>
          </a:lstStyle>
          <a:p>
            <a:pPr>
              <a:defRPr/>
            </a:pPr>
            <a:endParaRPr lang="en-US"/>
          </a:p>
        </p:txBody>
      </p:sp>
      <p:sp>
        <p:nvSpPr>
          <p:cNvPr id="4" name="Slide Number Placeholder 3">
            <a:extLst>
              <a:ext uri="{FF2B5EF4-FFF2-40B4-BE49-F238E27FC236}">
                <a16:creationId xmlns:a16="http://schemas.microsoft.com/office/drawing/2014/main" id="{6737C367-44D5-BD54-4E2D-0C39B6D1B67D}"/>
              </a:ext>
            </a:extLst>
          </p:cNvPr>
          <p:cNvSpPr>
            <a:spLocks noGrp="1" noChangeArrowheads="1"/>
          </p:cNvSpPr>
          <p:nvPr>
            <p:ph type="sldNum" sz="quarter" idx="11"/>
          </p:nvPr>
        </p:nvSpPr>
        <p:spPr/>
        <p:txBody>
          <a:bodyPr/>
          <a:lstStyle>
            <a:lvl1pPr>
              <a:defRPr smtClean="0"/>
            </a:lvl1pPr>
          </a:lstStyle>
          <a:p>
            <a:pPr>
              <a:defRPr/>
            </a:pPr>
            <a:fld id="{96DA446A-D520-4CAF-97A6-3ABD85AA08C2}" type="slidenum">
              <a:rPr lang="en-US" altLang="en-US"/>
              <a:pPr>
                <a:defRPr/>
              </a:pPr>
              <a:t>‹#›</a:t>
            </a:fld>
            <a:endParaRPr lang="en-US" altLang="en-US"/>
          </a:p>
        </p:txBody>
      </p:sp>
    </p:spTree>
    <p:extLst>
      <p:ext uri="{BB962C8B-B14F-4D97-AF65-F5344CB8AC3E}">
        <p14:creationId xmlns:p14="http://schemas.microsoft.com/office/powerpoint/2010/main" val="31032800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304800" y="1828800"/>
            <a:ext cx="8229600" cy="4038600"/>
          </a:xfrm>
        </p:spPr>
        <p:txBody>
          <a:bodyPr/>
          <a:lstStyle/>
          <a:p>
            <a:pPr lvl="0"/>
            <a:endParaRPr lang="en-US" noProof="0"/>
          </a:p>
        </p:txBody>
      </p:sp>
      <p:sp>
        <p:nvSpPr>
          <p:cNvPr id="4" name="Date Placeholder 3">
            <a:extLst>
              <a:ext uri="{FF2B5EF4-FFF2-40B4-BE49-F238E27FC236}">
                <a16:creationId xmlns:a16="http://schemas.microsoft.com/office/drawing/2014/main" id="{679E811D-2B99-B468-154F-2412017631C7}"/>
              </a:ext>
            </a:extLst>
          </p:cNvPr>
          <p:cNvSpPr>
            <a:spLocks noGrp="1" noChangeArrowheads="1"/>
          </p:cNvSpPr>
          <p:nvPr>
            <p:ph type="dt" sz="half" idx="10"/>
          </p:nvPr>
        </p:nvSpPr>
        <p:spPr>
          <a:xfrm>
            <a:off x="4114800" y="6016625"/>
            <a:ext cx="2133600" cy="476250"/>
          </a:xfrm>
          <a:prstGeom prst="rect">
            <a:avLst/>
          </a:prstGeom>
        </p:spPr>
        <p:txBody>
          <a:bodyPr/>
          <a:lstStyle>
            <a:lvl1pPr eaLnBrk="1" hangingPunct="1">
              <a:defRPr>
                <a:latin typeface="Tahoma" pitchFamily="34" charset="0"/>
                <a:cs typeface="+mn-cs"/>
              </a:defRPr>
            </a:lvl1pPr>
          </a:lstStyle>
          <a:p>
            <a:pPr>
              <a:defRPr/>
            </a:pPr>
            <a:endParaRPr lang="en-US"/>
          </a:p>
        </p:txBody>
      </p:sp>
      <p:sp>
        <p:nvSpPr>
          <p:cNvPr id="5" name="Slide Number Placeholder 4">
            <a:extLst>
              <a:ext uri="{FF2B5EF4-FFF2-40B4-BE49-F238E27FC236}">
                <a16:creationId xmlns:a16="http://schemas.microsoft.com/office/drawing/2014/main" id="{DBEF5FC8-02C7-9584-C5DE-4C8FE2300018}"/>
              </a:ext>
            </a:extLst>
          </p:cNvPr>
          <p:cNvSpPr>
            <a:spLocks noGrp="1" noChangeArrowheads="1"/>
          </p:cNvSpPr>
          <p:nvPr>
            <p:ph type="sldNum" sz="quarter" idx="11"/>
          </p:nvPr>
        </p:nvSpPr>
        <p:spPr/>
        <p:txBody>
          <a:bodyPr/>
          <a:lstStyle>
            <a:lvl1pPr>
              <a:defRPr smtClean="0"/>
            </a:lvl1pPr>
          </a:lstStyle>
          <a:p>
            <a:pPr>
              <a:defRPr/>
            </a:pPr>
            <a:fld id="{16E30707-3C23-4B11-8515-EC6EA967DBEB}" type="slidenum">
              <a:rPr lang="en-US" altLang="en-US"/>
              <a:pPr>
                <a:defRPr/>
              </a:pPr>
              <a:t>‹#›</a:t>
            </a:fld>
            <a:endParaRPr lang="en-US" altLang="en-US"/>
          </a:p>
        </p:txBody>
      </p:sp>
    </p:spTree>
    <p:extLst>
      <p:ext uri="{BB962C8B-B14F-4D97-AF65-F5344CB8AC3E}">
        <p14:creationId xmlns:p14="http://schemas.microsoft.com/office/powerpoint/2010/main" val="1768863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ítulo y objetos">
    <p:spTree>
      <p:nvGrpSpPr>
        <p:cNvPr id="1" name=""/>
        <p:cNvGrpSpPr/>
        <p:nvPr/>
      </p:nvGrpSpPr>
      <p:grpSpPr>
        <a:xfrm>
          <a:off x="0" y="0"/>
          <a:ext cx="0" cy="0"/>
          <a:chOff x="0" y="0"/>
          <a:chExt cx="0" cy="0"/>
        </a:xfrm>
      </p:grpSpPr>
      <p:sp>
        <p:nvSpPr>
          <p:cNvPr id="4" name="Rounded Rectangle 7">
            <a:extLst>
              <a:ext uri="{FF2B5EF4-FFF2-40B4-BE49-F238E27FC236}">
                <a16:creationId xmlns:a16="http://schemas.microsoft.com/office/drawing/2014/main" id="{0E2638EA-C6C9-6AD3-000C-6806D198DA8F}"/>
              </a:ext>
            </a:extLst>
          </p:cNvPr>
          <p:cNvSpPr/>
          <p:nvPr userDrawn="1"/>
        </p:nvSpPr>
        <p:spPr>
          <a:xfrm>
            <a:off x="468313" y="260350"/>
            <a:ext cx="8207375" cy="8651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2" name="1 Título"/>
          <p:cNvSpPr>
            <a:spLocks noGrp="1"/>
          </p:cNvSpPr>
          <p:nvPr>
            <p:ph type="title"/>
          </p:nvPr>
        </p:nvSpPr>
        <p:spPr>
          <a:xfrm>
            <a:off x="457200" y="274638"/>
            <a:ext cx="8229600" cy="778098"/>
          </a:xfrm>
          <a:effectLst/>
        </p:spPr>
        <p:txBody>
          <a:bodyPr/>
          <a:lstStyle>
            <a:lvl1pPr>
              <a:defRPr sz="2800">
                <a:solidFill>
                  <a:srgbClr val="002060"/>
                </a:solidFill>
              </a:defRPr>
            </a:lvl1pPr>
          </a:lstStyle>
          <a:p>
            <a:endParaRPr lang="es-UY" dirty="0"/>
          </a:p>
        </p:txBody>
      </p:sp>
      <p:sp>
        <p:nvSpPr>
          <p:cNvPr id="3" name="2 Marcador de contenido"/>
          <p:cNvSpPr>
            <a:spLocks noGrp="1"/>
          </p:cNvSpPr>
          <p:nvPr>
            <p:ph idx="1"/>
          </p:nvPr>
        </p:nvSpPr>
        <p:spPr>
          <a:xfrm>
            <a:off x="457200" y="1196752"/>
            <a:ext cx="8229600" cy="4929411"/>
          </a:xfrm>
        </p:spPr>
        <p:txBody>
          <a:bodyPr/>
          <a:lstStyle>
            <a:lvl1pPr algn="just">
              <a:defRPr sz="2800">
                <a:solidFill>
                  <a:srgbClr val="002060"/>
                </a:solidFill>
              </a:defRPr>
            </a:lvl1pPr>
            <a:lvl2pPr algn="just">
              <a:defRPr sz="2400">
                <a:solidFill>
                  <a:srgbClr val="002060"/>
                </a:solidFill>
              </a:defRPr>
            </a:lvl2pPr>
            <a:lvl3pPr algn="just">
              <a:defRPr>
                <a:solidFill>
                  <a:srgbClr val="002060"/>
                </a:solidFill>
              </a:defRPr>
            </a:lvl3pPr>
            <a:lvl4pPr algn="just">
              <a:defRPr>
                <a:solidFill>
                  <a:srgbClr val="002060"/>
                </a:solidFill>
              </a:defRPr>
            </a:lvl4pPr>
            <a:lvl5pPr algn="just">
              <a:defRPr>
                <a:solidFill>
                  <a:srgbClr val="002060"/>
                </a:solidFill>
              </a:defRPr>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UY" dirty="0"/>
          </a:p>
        </p:txBody>
      </p:sp>
      <p:sp>
        <p:nvSpPr>
          <p:cNvPr id="5" name="Date Placeholder 4">
            <a:extLst>
              <a:ext uri="{FF2B5EF4-FFF2-40B4-BE49-F238E27FC236}">
                <a16:creationId xmlns:a16="http://schemas.microsoft.com/office/drawing/2014/main" id="{39096653-2516-56CC-6718-80744F87F4B6}"/>
              </a:ext>
            </a:extLst>
          </p:cNvPr>
          <p:cNvSpPr>
            <a:spLocks noGrp="1" noChangeArrowheads="1"/>
          </p:cNvSpPr>
          <p:nvPr>
            <p:ph type="dt" sz="half" idx="10"/>
          </p:nvPr>
        </p:nvSpPr>
        <p:spPr/>
        <p:txBody>
          <a:bodyPr/>
          <a:lstStyle>
            <a:lvl1pPr>
              <a:defRPr/>
            </a:lvl1pPr>
          </a:lstStyle>
          <a:p>
            <a:pPr>
              <a:defRPr/>
            </a:pPr>
            <a:endParaRPr lang="es-ES"/>
          </a:p>
        </p:txBody>
      </p:sp>
      <p:sp>
        <p:nvSpPr>
          <p:cNvPr id="6" name="Footer Placeholder 5">
            <a:extLst>
              <a:ext uri="{FF2B5EF4-FFF2-40B4-BE49-F238E27FC236}">
                <a16:creationId xmlns:a16="http://schemas.microsoft.com/office/drawing/2014/main" id="{2982355B-110E-8AD1-8563-FC825DFAE9E5}"/>
              </a:ext>
            </a:extLst>
          </p:cNvPr>
          <p:cNvSpPr>
            <a:spLocks noGrp="1" noChangeArrowheads="1"/>
          </p:cNvSpPr>
          <p:nvPr>
            <p:ph type="ftr" sz="quarter" idx="11"/>
          </p:nvPr>
        </p:nvSpPr>
        <p:spPr/>
        <p:txBody>
          <a:bodyPr/>
          <a:lstStyle>
            <a:lvl1pPr>
              <a:defRPr/>
            </a:lvl1pPr>
          </a:lstStyle>
          <a:p>
            <a:pPr>
              <a:defRPr/>
            </a:pPr>
            <a:endParaRPr lang="es-ES"/>
          </a:p>
        </p:txBody>
      </p:sp>
      <p:sp>
        <p:nvSpPr>
          <p:cNvPr id="7" name="Slide Number Placeholder 6">
            <a:extLst>
              <a:ext uri="{FF2B5EF4-FFF2-40B4-BE49-F238E27FC236}">
                <a16:creationId xmlns:a16="http://schemas.microsoft.com/office/drawing/2014/main" id="{97E9822F-F59B-4056-DBFA-A60D8FCF4037}"/>
              </a:ext>
            </a:extLst>
          </p:cNvPr>
          <p:cNvSpPr>
            <a:spLocks noGrp="1" noChangeArrowheads="1"/>
          </p:cNvSpPr>
          <p:nvPr>
            <p:ph type="sldNum" sz="quarter" idx="12"/>
          </p:nvPr>
        </p:nvSpPr>
        <p:spPr/>
        <p:txBody>
          <a:bodyPr/>
          <a:lstStyle>
            <a:lvl1pPr>
              <a:defRPr/>
            </a:lvl1pPr>
          </a:lstStyle>
          <a:p>
            <a:pPr>
              <a:defRPr/>
            </a:pPr>
            <a:fld id="{58E0C9BA-0D49-4534-A4EA-4B1A273A18C3}" type="slidenum">
              <a:rPr lang="es-ES" altLang="en-US"/>
              <a:pPr>
                <a:defRPr/>
              </a:pPr>
              <a:t>‹#›</a:t>
            </a:fld>
            <a:endParaRPr lang="es-ES" altLang="en-US"/>
          </a:p>
        </p:txBody>
      </p:sp>
    </p:spTree>
    <p:extLst>
      <p:ext uri="{BB962C8B-B14F-4D97-AF65-F5344CB8AC3E}">
        <p14:creationId xmlns:p14="http://schemas.microsoft.com/office/powerpoint/2010/main" val="137465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solidFill>
                  <a:srgbClr val="002060"/>
                </a:solidFill>
              </a:defRPr>
            </a:lvl1pPr>
          </a:lstStyle>
          <a:p>
            <a:r>
              <a:rPr lang="es-ES" dirty="0"/>
              <a:t>Haga clic para modificar el estilo de título del patrón</a:t>
            </a:r>
            <a:endParaRPr lang="es-UY" dirty="0"/>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rgbClr val="002060"/>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dirty="0"/>
              <a:t>Haga clic para modificar el estilo de texto del patrón</a:t>
            </a:r>
          </a:p>
        </p:txBody>
      </p:sp>
      <p:sp>
        <p:nvSpPr>
          <p:cNvPr id="4" name="Rectangle 4">
            <a:extLst>
              <a:ext uri="{FF2B5EF4-FFF2-40B4-BE49-F238E27FC236}">
                <a16:creationId xmlns:a16="http://schemas.microsoft.com/office/drawing/2014/main" id="{78E75BFD-26FE-817C-D9F3-D8FA7C5B1041}"/>
              </a:ext>
            </a:extLst>
          </p:cNvPr>
          <p:cNvSpPr>
            <a:spLocks noGrp="1" noChangeArrowheads="1"/>
          </p:cNvSpPr>
          <p:nvPr>
            <p:ph type="dt" sz="half" idx="10"/>
          </p:nvPr>
        </p:nvSpPr>
        <p:spPr>
          <a:ln/>
        </p:spPr>
        <p:txBody>
          <a:bodyPr/>
          <a:lstStyle>
            <a:lvl1pPr>
              <a:defRPr/>
            </a:lvl1pPr>
          </a:lstStyle>
          <a:p>
            <a:pPr>
              <a:defRPr/>
            </a:pPr>
            <a:endParaRPr lang="es-ES"/>
          </a:p>
        </p:txBody>
      </p:sp>
      <p:sp>
        <p:nvSpPr>
          <p:cNvPr id="5" name="Rectangle 5">
            <a:extLst>
              <a:ext uri="{FF2B5EF4-FFF2-40B4-BE49-F238E27FC236}">
                <a16:creationId xmlns:a16="http://schemas.microsoft.com/office/drawing/2014/main" id="{600226DD-F099-A592-00AA-E594BEFC55F2}"/>
              </a:ext>
            </a:extLst>
          </p:cNvPr>
          <p:cNvSpPr>
            <a:spLocks noGrp="1" noChangeArrowheads="1"/>
          </p:cNvSpPr>
          <p:nvPr>
            <p:ph type="ftr" sz="quarter" idx="11"/>
          </p:nvPr>
        </p:nvSpPr>
        <p:spPr>
          <a:ln/>
        </p:spPr>
        <p:txBody>
          <a:bodyPr/>
          <a:lstStyle>
            <a:lvl1pPr>
              <a:defRPr/>
            </a:lvl1pPr>
          </a:lstStyle>
          <a:p>
            <a:pPr>
              <a:defRPr/>
            </a:pPr>
            <a:endParaRPr lang="es-ES"/>
          </a:p>
        </p:txBody>
      </p:sp>
      <p:sp>
        <p:nvSpPr>
          <p:cNvPr id="6" name="Rectangle 6">
            <a:extLst>
              <a:ext uri="{FF2B5EF4-FFF2-40B4-BE49-F238E27FC236}">
                <a16:creationId xmlns:a16="http://schemas.microsoft.com/office/drawing/2014/main" id="{3EE855C6-7C46-9A9B-8B10-B974DF7D5094}"/>
              </a:ext>
            </a:extLst>
          </p:cNvPr>
          <p:cNvSpPr>
            <a:spLocks noGrp="1" noChangeArrowheads="1"/>
          </p:cNvSpPr>
          <p:nvPr>
            <p:ph type="sldNum" sz="quarter" idx="12"/>
          </p:nvPr>
        </p:nvSpPr>
        <p:spPr>
          <a:ln/>
        </p:spPr>
        <p:txBody>
          <a:bodyPr/>
          <a:lstStyle>
            <a:lvl1pPr>
              <a:defRPr/>
            </a:lvl1pPr>
          </a:lstStyle>
          <a:p>
            <a:pPr>
              <a:defRPr/>
            </a:pPr>
            <a:fld id="{B30D9350-7650-4FF5-9174-3CB07D69AA81}" type="slidenum">
              <a:rPr lang="es-ES" altLang="en-US"/>
              <a:pPr>
                <a:defRPr/>
              </a:pPr>
              <a:t>‹#›</a:t>
            </a:fld>
            <a:endParaRPr lang="es-ES" altLang="en-US"/>
          </a:p>
        </p:txBody>
      </p:sp>
    </p:spTree>
    <p:extLst>
      <p:ext uri="{BB962C8B-B14F-4D97-AF65-F5344CB8AC3E}">
        <p14:creationId xmlns:p14="http://schemas.microsoft.com/office/powerpoint/2010/main" val="2030947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002060"/>
                </a:solidFill>
              </a:defRPr>
            </a:lvl1pPr>
          </a:lstStyle>
          <a:p>
            <a:r>
              <a:rPr lang="es-ES" dirty="0"/>
              <a:t>Haga clic para modificar el estilo de título del patrón</a:t>
            </a:r>
            <a:endParaRPr lang="es-UY" dirty="0"/>
          </a:p>
        </p:txBody>
      </p:sp>
      <p:sp>
        <p:nvSpPr>
          <p:cNvPr id="3" name="2 Marcador de contenido"/>
          <p:cNvSpPr>
            <a:spLocks noGrp="1"/>
          </p:cNvSpPr>
          <p:nvPr>
            <p:ph sz="half" idx="1"/>
          </p:nvPr>
        </p:nvSpPr>
        <p:spPr>
          <a:xfrm>
            <a:off x="457200" y="1600200"/>
            <a:ext cx="4038600" cy="4525963"/>
          </a:xfrm>
        </p:spPr>
        <p:txBody>
          <a:bodyPr/>
          <a:lstStyle>
            <a:lvl1pPr>
              <a:defRPr sz="2800">
                <a:solidFill>
                  <a:srgbClr val="002060"/>
                </a:solidFill>
              </a:defRPr>
            </a:lvl1pPr>
            <a:lvl2pPr>
              <a:defRPr sz="2400">
                <a:solidFill>
                  <a:srgbClr val="002060"/>
                </a:solidFill>
              </a:defRPr>
            </a:lvl2pPr>
            <a:lvl3pPr>
              <a:defRPr sz="2000">
                <a:solidFill>
                  <a:srgbClr val="002060"/>
                </a:solidFill>
              </a:defRPr>
            </a:lvl3pPr>
            <a:lvl4pPr>
              <a:defRPr sz="1800">
                <a:solidFill>
                  <a:srgbClr val="002060"/>
                </a:solidFill>
              </a:defRPr>
            </a:lvl4pPr>
            <a:lvl5pPr>
              <a:defRPr sz="1800">
                <a:solidFill>
                  <a:srgbClr val="002060"/>
                </a:solidFill>
              </a:defRPr>
            </a:lvl5pPr>
            <a:lvl6pPr>
              <a:defRPr sz="1800"/>
            </a:lvl6pPr>
            <a:lvl7pPr>
              <a:defRPr sz="1800"/>
            </a:lvl7pPr>
            <a:lvl8pPr>
              <a:defRPr sz="1800"/>
            </a:lvl8pPr>
            <a:lvl9pPr>
              <a:defRPr sz="18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UY" dirty="0"/>
          </a:p>
        </p:txBody>
      </p:sp>
      <p:sp>
        <p:nvSpPr>
          <p:cNvPr id="4" name="3 Marcador de contenido"/>
          <p:cNvSpPr>
            <a:spLocks noGrp="1"/>
          </p:cNvSpPr>
          <p:nvPr>
            <p:ph sz="half" idx="2"/>
          </p:nvPr>
        </p:nvSpPr>
        <p:spPr>
          <a:xfrm>
            <a:off x="4648200" y="1600200"/>
            <a:ext cx="4038600" cy="4525963"/>
          </a:xfrm>
        </p:spPr>
        <p:txBody>
          <a:bodyPr/>
          <a:lstStyle>
            <a:lvl1pPr>
              <a:defRPr sz="2800">
                <a:solidFill>
                  <a:srgbClr val="002060"/>
                </a:solidFill>
              </a:defRPr>
            </a:lvl1pPr>
            <a:lvl2pPr>
              <a:defRPr sz="2400">
                <a:solidFill>
                  <a:srgbClr val="002060"/>
                </a:solidFill>
              </a:defRPr>
            </a:lvl2pPr>
            <a:lvl3pPr>
              <a:defRPr sz="2000">
                <a:solidFill>
                  <a:srgbClr val="002060"/>
                </a:solidFill>
              </a:defRPr>
            </a:lvl3pPr>
            <a:lvl4pPr>
              <a:defRPr sz="1800">
                <a:solidFill>
                  <a:srgbClr val="002060"/>
                </a:solidFill>
              </a:defRPr>
            </a:lvl4pPr>
            <a:lvl5pPr>
              <a:defRPr sz="1800">
                <a:solidFill>
                  <a:srgbClr val="002060"/>
                </a:solidFill>
              </a:defRPr>
            </a:lvl5pPr>
            <a:lvl6pPr>
              <a:defRPr sz="1800"/>
            </a:lvl6pPr>
            <a:lvl7pPr>
              <a:defRPr sz="1800"/>
            </a:lvl7pPr>
            <a:lvl8pPr>
              <a:defRPr sz="1800"/>
            </a:lvl8pPr>
            <a:lvl9pPr>
              <a:defRPr sz="18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UY" dirty="0"/>
          </a:p>
        </p:txBody>
      </p:sp>
      <p:sp>
        <p:nvSpPr>
          <p:cNvPr id="5" name="Rectangle 4">
            <a:extLst>
              <a:ext uri="{FF2B5EF4-FFF2-40B4-BE49-F238E27FC236}">
                <a16:creationId xmlns:a16="http://schemas.microsoft.com/office/drawing/2014/main" id="{50410B28-D881-4067-B465-97114B3F1006}"/>
              </a:ext>
            </a:extLst>
          </p:cNvPr>
          <p:cNvSpPr>
            <a:spLocks noGrp="1" noChangeArrowheads="1"/>
          </p:cNvSpPr>
          <p:nvPr>
            <p:ph type="dt" sz="half" idx="10"/>
          </p:nvPr>
        </p:nvSpPr>
        <p:spPr>
          <a:ln/>
        </p:spPr>
        <p:txBody>
          <a:bodyPr/>
          <a:lstStyle>
            <a:lvl1pPr>
              <a:defRPr/>
            </a:lvl1pPr>
          </a:lstStyle>
          <a:p>
            <a:pPr>
              <a:defRPr/>
            </a:pPr>
            <a:endParaRPr lang="es-ES"/>
          </a:p>
        </p:txBody>
      </p:sp>
      <p:sp>
        <p:nvSpPr>
          <p:cNvPr id="6" name="Rectangle 5">
            <a:extLst>
              <a:ext uri="{FF2B5EF4-FFF2-40B4-BE49-F238E27FC236}">
                <a16:creationId xmlns:a16="http://schemas.microsoft.com/office/drawing/2014/main" id="{6669E261-9303-7819-2F6C-6FEFBDC3882B}"/>
              </a:ext>
            </a:extLst>
          </p:cNvPr>
          <p:cNvSpPr>
            <a:spLocks noGrp="1" noChangeArrowheads="1"/>
          </p:cNvSpPr>
          <p:nvPr>
            <p:ph type="ftr" sz="quarter" idx="11"/>
          </p:nvPr>
        </p:nvSpPr>
        <p:spPr>
          <a:ln/>
        </p:spPr>
        <p:txBody>
          <a:bodyPr/>
          <a:lstStyle>
            <a:lvl1pPr>
              <a:defRPr/>
            </a:lvl1pPr>
          </a:lstStyle>
          <a:p>
            <a:pPr>
              <a:defRPr/>
            </a:pPr>
            <a:endParaRPr lang="es-ES"/>
          </a:p>
        </p:txBody>
      </p:sp>
      <p:sp>
        <p:nvSpPr>
          <p:cNvPr id="7" name="Rectangle 6">
            <a:extLst>
              <a:ext uri="{FF2B5EF4-FFF2-40B4-BE49-F238E27FC236}">
                <a16:creationId xmlns:a16="http://schemas.microsoft.com/office/drawing/2014/main" id="{4AC09E8E-7B9C-5846-92A8-7CB79E44A3C9}"/>
              </a:ext>
            </a:extLst>
          </p:cNvPr>
          <p:cNvSpPr>
            <a:spLocks noGrp="1" noChangeArrowheads="1"/>
          </p:cNvSpPr>
          <p:nvPr>
            <p:ph type="sldNum" sz="quarter" idx="12"/>
          </p:nvPr>
        </p:nvSpPr>
        <p:spPr>
          <a:ln/>
        </p:spPr>
        <p:txBody>
          <a:bodyPr/>
          <a:lstStyle>
            <a:lvl1pPr>
              <a:defRPr/>
            </a:lvl1pPr>
          </a:lstStyle>
          <a:p>
            <a:pPr>
              <a:defRPr/>
            </a:pPr>
            <a:fld id="{9FBF5E00-D03F-48E3-9011-ECA31D417937}" type="slidenum">
              <a:rPr lang="es-ES" altLang="en-US"/>
              <a:pPr>
                <a:defRPr/>
              </a:pPr>
              <a:t>‹#›</a:t>
            </a:fld>
            <a:endParaRPr lang="es-ES" altLang="en-US"/>
          </a:p>
        </p:txBody>
      </p:sp>
    </p:spTree>
    <p:extLst>
      <p:ext uri="{BB962C8B-B14F-4D97-AF65-F5344CB8AC3E}">
        <p14:creationId xmlns:p14="http://schemas.microsoft.com/office/powerpoint/2010/main" val="125999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UY"/>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UY"/>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UY"/>
          </a:p>
        </p:txBody>
      </p:sp>
      <p:sp>
        <p:nvSpPr>
          <p:cNvPr id="7" name="Rectangle 4">
            <a:extLst>
              <a:ext uri="{FF2B5EF4-FFF2-40B4-BE49-F238E27FC236}">
                <a16:creationId xmlns:a16="http://schemas.microsoft.com/office/drawing/2014/main" id="{5DE2CA63-67ED-DA56-38D0-40510D073AF5}"/>
              </a:ext>
            </a:extLst>
          </p:cNvPr>
          <p:cNvSpPr>
            <a:spLocks noGrp="1" noChangeArrowheads="1"/>
          </p:cNvSpPr>
          <p:nvPr>
            <p:ph type="dt" sz="half" idx="10"/>
          </p:nvPr>
        </p:nvSpPr>
        <p:spPr>
          <a:ln/>
        </p:spPr>
        <p:txBody>
          <a:bodyPr/>
          <a:lstStyle>
            <a:lvl1pPr>
              <a:defRPr/>
            </a:lvl1pPr>
          </a:lstStyle>
          <a:p>
            <a:pPr>
              <a:defRPr/>
            </a:pPr>
            <a:endParaRPr lang="es-ES"/>
          </a:p>
        </p:txBody>
      </p:sp>
      <p:sp>
        <p:nvSpPr>
          <p:cNvPr id="8" name="Rectangle 5">
            <a:extLst>
              <a:ext uri="{FF2B5EF4-FFF2-40B4-BE49-F238E27FC236}">
                <a16:creationId xmlns:a16="http://schemas.microsoft.com/office/drawing/2014/main" id="{81512C9D-8EBA-D80B-7AD4-18D0931763D7}"/>
              </a:ext>
            </a:extLst>
          </p:cNvPr>
          <p:cNvSpPr>
            <a:spLocks noGrp="1" noChangeArrowheads="1"/>
          </p:cNvSpPr>
          <p:nvPr>
            <p:ph type="ftr" sz="quarter" idx="11"/>
          </p:nvPr>
        </p:nvSpPr>
        <p:spPr>
          <a:ln/>
        </p:spPr>
        <p:txBody>
          <a:bodyPr/>
          <a:lstStyle>
            <a:lvl1pPr>
              <a:defRPr/>
            </a:lvl1pPr>
          </a:lstStyle>
          <a:p>
            <a:pPr>
              <a:defRPr/>
            </a:pPr>
            <a:endParaRPr lang="es-ES"/>
          </a:p>
        </p:txBody>
      </p:sp>
      <p:sp>
        <p:nvSpPr>
          <p:cNvPr id="9" name="Rectangle 6">
            <a:extLst>
              <a:ext uri="{FF2B5EF4-FFF2-40B4-BE49-F238E27FC236}">
                <a16:creationId xmlns:a16="http://schemas.microsoft.com/office/drawing/2014/main" id="{EC04BC32-F0FB-D0AB-5704-595ECC27B1B1}"/>
              </a:ext>
            </a:extLst>
          </p:cNvPr>
          <p:cNvSpPr>
            <a:spLocks noGrp="1" noChangeArrowheads="1"/>
          </p:cNvSpPr>
          <p:nvPr>
            <p:ph type="sldNum" sz="quarter" idx="12"/>
          </p:nvPr>
        </p:nvSpPr>
        <p:spPr>
          <a:ln/>
        </p:spPr>
        <p:txBody>
          <a:bodyPr/>
          <a:lstStyle>
            <a:lvl1pPr>
              <a:defRPr/>
            </a:lvl1pPr>
          </a:lstStyle>
          <a:p>
            <a:pPr>
              <a:defRPr/>
            </a:pPr>
            <a:fld id="{FD247C05-09F3-47D5-93A0-CE5587F3D90D}" type="slidenum">
              <a:rPr lang="es-ES" altLang="en-US"/>
              <a:pPr>
                <a:defRPr/>
              </a:pPr>
              <a:t>‹#›</a:t>
            </a:fld>
            <a:endParaRPr lang="es-ES" altLang="en-US"/>
          </a:p>
        </p:txBody>
      </p:sp>
    </p:spTree>
    <p:extLst>
      <p:ext uri="{BB962C8B-B14F-4D97-AF65-F5344CB8AC3E}">
        <p14:creationId xmlns:p14="http://schemas.microsoft.com/office/powerpoint/2010/main" val="2862347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solidFill>
                  <a:srgbClr val="002060"/>
                </a:solidFill>
              </a:defRPr>
            </a:lvl1pPr>
          </a:lstStyle>
          <a:p>
            <a:r>
              <a:rPr lang="es-ES" dirty="0"/>
              <a:t>Haga clic para modificar el estilo de título del patrón</a:t>
            </a:r>
            <a:endParaRPr lang="es-UY" dirty="0"/>
          </a:p>
        </p:txBody>
      </p:sp>
      <p:sp>
        <p:nvSpPr>
          <p:cNvPr id="3" name="2 Marcador de contenido"/>
          <p:cNvSpPr>
            <a:spLocks noGrp="1"/>
          </p:cNvSpPr>
          <p:nvPr>
            <p:ph idx="1"/>
          </p:nvPr>
        </p:nvSpPr>
        <p:spPr>
          <a:xfrm>
            <a:off x="3575050" y="273050"/>
            <a:ext cx="5111750" cy="5853113"/>
          </a:xfrm>
        </p:spPr>
        <p:txBody>
          <a:bodyPr/>
          <a:lstStyle>
            <a:lvl1pPr>
              <a:defRPr sz="3200">
                <a:solidFill>
                  <a:srgbClr val="002060"/>
                </a:solidFill>
              </a:defRPr>
            </a:lvl1pPr>
            <a:lvl2pPr>
              <a:defRPr sz="2800">
                <a:solidFill>
                  <a:srgbClr val="002060"/>
                </a:solidFill>
              </a:defRPr>
            </a:lvl2pPr>
            <a:lvl3pPr>
              <a:defRPr sz="2400">
                <a:solidFill>
                  <a:srgbClr val="002060"/>
                </a:solidFill>
              </a:defRPr>
            </a:lvl3pPr>
            <a:lvl4pPr>
              <a:defRPr sz="2000">
                <a:solidFill>
                  <a:srgbClr val="002060"/>
                </a:solidFill>
              </a:defRPr>
            </a:lvl4pPr>
            <a:lvl5pPr>
              <a:defRPr sz="2000">
                <a:solidFill>
                  <a:srgbClr val="002060"/>
                </a:solidFill>
              </a:defRPr>
            </a:lvl5pPr>
            <a:lvl6pPr>
              <a:defRPr sz="2000"/>
            </a:lvl6pPr>
            <a:lvl7pPr>
              <a:defRPr sz="2000"/>
            </a:lvl7pPr>
            <a:lvl8pPr>
              <a:defRPr sz="2000"/>
            </a:lvl8pPr>
            <a:lvl9pPr>
              <a:defRPr sz="20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UY" dirty="0"/>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solidFill>
                  <a:srgbClr val="00206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dirty="0"/>
              <a:t>Haga clic para modificar el estilo de texto del patrón</a:t>
            </a:r>
          </a:p>
        </p:txBody>
      </p:sp>
      <p:sp>
        <p:nvSpPr>
          <p:cNvPr id="5" name="Rectangle 4">
            <a:extLst>
              <a:ext uri="{FF2B5EF4-FFF2-40B4-BE49-F238E27FC236}">
                <a16:creationId xmlns:a16="http://schemas.microsoft.com/office/drawing/2014/main" id="{1F5BB094-3270-4144-CB9C-101E1219EA40}"/>
              </a:ext>
            </a:extLst>
          </p:cNvPr>
          <p:cNvSpPr>
            <a:spLocks noGrp="1" noChangeArrowheads="1"/>
          </p:cNvSpPr>
          <p:nvPr>
            <p:ph type="dt" sz="half" idx="10"/>
          </p:nvPr>
        </p:nvSpPr>
        <p:spPr>
          <a:ln/>
        </p:spPr>
        <p:txBody>
          <a:bodyPr/>
          <a:lstStyle>
            <a:lvl1pPr>
              <a:defRPr/>
            </a:lvl1pPr>
          </a:lstStyle>
          <a:p>
            <a:pPr>
              <a:defRPr/>
            </a:pPr>
            <a:endParaRPr lang="es-ES"/>
          </a:p>
        </p:txBody>
      </p:sp>
      <p:sp>
        <p:nvSpPr>
          <p:cNvPr id="6" name="Rectangle 5">
            <a:extLst>
              <a:ext uri="{FF2B5EF4-FFF2-40B4-BE49-F238E27FC236}">
                <a16:creationId xmlns:a16="http://schemas.microsoft.com/office/drawing/2014/main" id="{9568AF21-1F71-CE29-4D17-82615935CEB1}"/>
              </a:ext>
            </a:extLst>
          </p:cNvPr>
          <p:cNvSpPr>
            <a:spLocks noGrp="1" noChangeArrowheads="1"/>
          </p:cNvSpPr>
          <p:nvPr>
            <p:ph type="ftr" sz="quarter" idx="11"/>
          </p:nvPr>
        </p:nvSpPr>
        <p:spPr>
          <a:ln/>
        </p:spPr>
        <p:txBody>
          <a:bodyPr/>
          <a:lstStyle>
            <a:lvl1pPr>
              <a:defRPr/>
            </a:lvl1pPr>
          </a:lstStyle>
          <a:p>
            <a:pPr>
              <a:defRPr/>
            </a:pPr>
            <a:endParaRPr lang="es-ES"/>
          </a:p>
        </p:txBody>
      </p:sp>
      <p:sp>
        <p:nvSpPr>
          <p:cNvPr id="7" name="Rectangle 6">
            <a:extLst>
              <a:ext uri="{FF2B5EF4-FFF2-40B4-BE49-F238E27FC236}">
                <a16:creationId xmlns:a16="http://schemas.microsoft.com/office/drawing/2014/main" id="{7CD6CD01-7782-7C65-4F46-13535E2506C4}"/>
              </a:ext>
            </a:extLst>
          </p:cNvPr>
          <p:cNvSpPr>
            <a:spLocks noGrp="1" noChangeArrowheads="1"/>
          </p:cNvSpPr>
          <p:nvPr>
            <p:ph type="sldNum" sz="quarter" idx="12"/>
          </p:nvPr>
        </p:nvSpPr>
        <p:spPr>
          <a:ln/>
        </p:spPr>
        <p:txBody>
          <a:bodyPr/>
          <a:lstStyle>
            <a:lvl1pPr>
              <a:defRPr/>
            </a:lvl1pPr>
          </a:lstStyle>
          <a:p>
            <a:pPr>
              <a:defRPr/>
            </a:pPr>
            <a:fld id="{76DCD8CE-EF78-41D6-83ED-0A5517125EF3}" type="slidenum">
              <a:rPr lang="es-ES" altLang="en-US"/>
              <a:pPr>
                <a:defRPr/>
              </a:pPr>
              <a:t>‹#›</a:t>
            </a:fld>
            <a:endParaRPr lang="es-ES" altLang="en-US"/>
          </a:p>
        </p:txBody>
      </p:sp>
    </p:spTree>
    <p:extLst>
      <p:ext uri="{BB962C8B-B14F-4D97-AF65-F5344CB8AC3E}">
        <p14:creationId xmlns:p14="http://schemas.microsoft.com/office/powerpoint/2010/main" val="1179333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solidFill>
                  <a:srgbClr val="002060"/>
                </a:solidFill>
              </a:defRPr>
            </a:lvl1pPr>
          </a:lstStyle>
          <a:p>
            <a:r>
              <a:rPr lang="es-ES" dirty="0"/>
              <a:t>Haga clic para modificar el estilo de título del patrón</a:t>
            </a:r>
            <a:endParaRPr lang="es-UY" dirty="0"/>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UY" noProof="0" dirty="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solidFill>
                  <a:srgbClr val="00206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dirty="0"/>
              <a:t>Haga clic para modificar el estilo de texto del patrón</a:t>
            </a:r>
          </a:p>
        </p:txBody>
      </p:sp>
      <p:sp>
        <p:nvSpPr>
          <p:cNvPr id="5" name="Rectangle 4">
            <a:extLst>
              <a:ext uri="{FF2B5EF4-FFF2-40B4-BE49-F238E27FC236}">
                <a16:creationId xmlns:a16="http://schemas.microsoft.com/office/drawing/2014/main" id="{92859DF8-4120-97E7-2911-B9B9EF286B53}"/>
              </a:ext>
            </a:extLst>
          </p:cNvPr>
          <p:cNvSpPr>
            <a:spLocks noGrp="1" noChangeArrowheads="1"/>
          </p:cNvSpPr>
          <p:nvPr>
            <p:ph type="dt" sz="half" idx="10"/>
          </p:nvPr>
        </p:nvSpPr>
        <p:spPr>
          <a:ln/>
        </p:spPr>
        <p:txBody>
          <a:bodyPr/>
          <a:lstStyle>
            <a:lvl1pPr>
              <a:defRPr/>
            </a:lvl1pPr>
          </a:lstStyle>
          <a:p>
            <a:pPr>
              <a:defRPr/>
            </a:pPr>
            <a:endParaRPr lang="es-ES"/>
          </a:p>
        </p:txBody>
      </p:sp>
      <p:sp>
        <p:nvSpPr>
          <p:cNvPr id="6" name="Rectangle 5">
            <a:extLst>
              <a:ext uri="{FF2B5EF4-FFF2-40B4-BE49-F238E27FC236}">
                <a16:creationId xmlns:a16="http://schemas.microsoft.com/office/drawing/2014/main" id="{94AF4022-2C10-E1D2-E410-549FFABB631B}"/>
              </a:ext>
            </a:extLst>
          </p:cNvPr>
          <p:cNvSpPr>
            <a:spLocks noGrp="1" noChangeArrowheads="1"/>
          </p:cNvSpPr>
          <p:nvPr>
            <p:ph type="ftr" sz="quarter" idx="11"/>
          </p:nvPr>
        </p:nvSpPr>
        <p:spPr>
          <a:ln/>
        </p:spPr>
        <p:txBody>
          <a:bodyPr/>
          <a:lstStyle>
            <a:lvl1pPr>
              <a:defRPr/>
            </a:lvl1pPr>
          </a:lstStyle>
          <a:p>
            <a:pPr>
              <a:defRPr/>
            </a:pPr>
            <a:endParaRPr lang="es-ES"/>
          </a:p>
        </p:txBody>
      </p:sp>
      <p:sp>
        <p:nvSpPr>
          <p:cNvPr id="7" name="Rectangle 6">
            <a:extLst>
              <a:ext uri="{FF2B5EF4-FFF2-40B4-BE49-F238E27FC236}">
                <a16:creationId xmlns:a16="http://schemas.microsoft.com/office/drawing/2014/main" id="{80FC4219-D661-4288-8F9B-2589E42C45B7}"/>
              </a:ext>
            </a:extLst>
          </p:cNvPr>
          <p:cNvSpPr>
            <a:spLocks noGrp="1" noChangeArrowheads="1"/>
          </p:cNvSpPr>
          <p:nvPr>
            <p:ph type="sldNum" sz="quarter" idx="12"/>
          </p:nvPr>
        </p:nvSpPr>
        <p:spPr>
          <a:ln/>
        </p:spPr>
        <p:txBody>
          <a:bodyPr/>
          <a:lstStyle>
            <a:lvl1pPr>
              <a:defRPr/>
            </a:lvl1pPr>
          </a:lstStyle>
          <a:p>
            <a:pPr>
              <a:defRPr/>
            </a:pPr>
            <a:fld id="{E9D48D2C-183B-4611-8D49-6500FD8A2275}" type="slidenum">
              <a:rPr lang="es-ES" altLang="en-US"/>
              <a:pPr>
                <a:defRPr/>
              </a:pPr>
              <a:t>‹#›</a:t>
            </a:fld>
            <a:endParaRPr lang="es-ES" altLang="en-US"/>
          </a:p>
        </p:txBody>
      </p:sp>
    </p:spTree>
    <p:extLst>
      <p:ext uri="{BB962C8B-B14F-4D97-AF65-F5344CB8AC3E}">
        <p14:creationId xmlns:p14="http://schemas.microsoft.com/office/powerpoint/2010/main" val="2283210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002060"/>
                </a:solidFill>
              </a:defRPr>
            </a:lvl1pPr>
          </a:lstStyle>
          <a:p>
            <a:r>
              <a:rPr lang="es-ES" dirty="0"/>
              <a:t>Haga clic para modificar el estilo de título del patrón</a:t>
            </a:r>
            <a:endParaRPr lang="es-UY" dirty="0"/>
          </a:p>
        </p:txBody>
      </p:sp>
      <p:sp>
        <p:nvSpPr>
          <p:cNvPr id="3" name="2 Marcador de texto vertical"/>
          <p:cNvSpPr>
            <a:spLocks noGrp="1"/>
          </p:cNvSpPr>
          <p:nvPr>
            <p:ph type="body" orient="vert" idx="1"/>
          </p:nvPr>
        </p:nvSpPr>
        <p:spPr/>
        <p:txBody>
          <a:bodyPr vert="eaVert"/>
          <a:lstStyle>
            <a:lvl1pPr>
              <a:defRPr>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UY" dirty="0"/>
          </a:p>
        </p:txBody>
      </p:sp>
      <p:sp>
        <p:nvSpPr>
          <p:cNvPr id="4" name="Rectangle 4">
            <a:extLst>
              <a:ext uri="{FF2B5EF4-FFF2-40B4-BE49-F238E27FC236}">
                <a16:creationId xmlns:a16="http://schemas.microsoft.com/office/drawing/2014/main" id="{7AD9F733-11B7-16F7-5DF9-A0D524A34003}"/>
              </a:ext>
            </a:extLst>
          </p:cNvPr>
          <p:cNvSpPr>
            <a:spLocks noGrp="1" noChangeArrowheads="1"/>
          </p:cNvSpPr>
          <p:nvPr>
            <p:ph type="dt" sz="half" idx="10"/>
          </p:nvPr>
        </p:nvSpPr>
        <p:spPr>
          <a:ln/>
        </p:spPr>
        <p:txBody>
          <a:bodyPr/>
          <a:lstStyle>
            <a:lvl1pPr>
              <a:defRPr/>
            </a:lvl1pPr>
          </a:lstStyle>
          <a:p>
            <a:pPr>
              <a:defRPr/>
            </a:pPr>
            <a:endParaRPr lang="es-ES"/>
          </a:p>
        </p:txBody>
      </p:sp>
      <p:sp>
        <p:nvSpPr>
          <p:cNvPr id="5" name="Rectangle 5">
            <a:extLst>
              <a:ext uri="{FF2B5EF4-FFF2-40B4-BE49-F238E27FC236}">
                <a16:creationId xmlns:a16="http://schemas.microsoft.com/office/drawing/2014/main" id="{2F9C3E9E-4A52-D1A9-D9E3-0B3020E8D4CD}"/>
              </a:ext>
            </a:extLst>
          </p:cNvPr>
          <p:cNvSpPr>
            <a:spLocks noGrp="1" noChangeArrowheads="1"/>
          </p:cNvSpPr>
          <p:nvPr>
            <p:ph type="ftr" sz="quarter" idx="11"/>
          </p:nvPr>
        </p:nvSpPr>
        <p:spPr>
          <a:ln/>
        </p:spPr>
        <p:txBody>
          <a:bodyPr/>
          <a:lstStyle>
            <a:lvl1pPr>
              <a:defRPr/>
            </a:lvl1pPr>
          </a:lstStyle>
          <a:p>
            <a:pPr>
              <a:defRPr/>
            </a:pPr>
            <a:endParaRPr lang="es-ES"/>
          </a:p>
        </p:txBody>
      </p:sp>
      <p:sp>
        <p:nvSpPr>
          <p:cNvPr id="6" name="Rectangle 6">
            <a:extLst>
              <a:ext uri="{FF2B5EF4-FFF2-40B4-BE49-F238E27FC236}">
                <a16:creationId xmlns:a16="http://schemas.microsoft.com/office/drawing/2014/main" id="{43CCF941-1673-1E6A-C2E5-AA7E1B4F723F}"/>
              </a:ext>
            </a:extLst>
          </p:cNvPr>
          <p:cNvSpPr>
            <a:spLocks noGrp="1" noChangeArrowheads="1"/>
          </p:cNvSpPr>
          <p:nvPr>
            <p:ph type="sldNum" sz="quarter" idx="12"/>
          </p:nvPr>
        </p:nvSpPr>
        <p:spPr>
          <a:ln/>
        </p:spPr>
        <p:txBody>
          <a:bodyPr/>
          <a:lstStyle>
            <a:lvl1pPr>
              <a:defRPr/>
            </a:lvl1pPr>
          </a:lstStyle>
          <a:p>
            <a:pPr>
              <a:defRPr/>
            </a:pPr>
            <a:fld id="{3CA08C9F-00AD-4EC2-B779-CF73918693AF}" type="slidenum">
              <a:rPr lang="es-ES" altLang="en-US"/>
              <a:pPr>
                <a:defRPr/>
              </a:pPr>
              <a:t>‹#›</a:t>
            </a:fld>
            <a:endParaRPr lang="es-ES" altLang="en-US"/>
          </a:p>
        </p:txBody>
      </p:sp>
    </p:spTree>
    <p:extLst>
      <p:ext uri="{BB962C8B-B14F-4D97-AF65-F5344CB8AC3E}">
        <p14:creationId xmlns:p14="http://schemas.microsoft.com/office/powerpoint/2010/main" val="2266257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lvl1pPr>
              <a:defRPr>
                <a:solidFill>
                  <a:srgbClr val="002060"/>
                </a:solidFill>
              </a:defRPr>
            </a:lvl1pPr>
          </a:lstStyle>
          <a:p>
            <a:r>
              <a:rPr lang="es-ES" dirty="0"/>
              <a:t>Haga clic para modificar el estilo de título del patrón</a:t>
            </a:r>
            <a:endParaRPr lang="es-UY" dirty="0"/>
          </a:p>
        </p:txBody>
      </p:sp>
      <p:sp>
        <p:nvSpPr>
          <p:cNvPr id="3" name="2 Marcador de texto vertical"/>
          <p:cNvSpPr>
            <a:spLocks noGrp="1"/>
          </p:cNvSpPr>
          <p:nvPr>
            <p:ph type="body" orient="vert" idx="1"/>
          </p:nvPr>
        </p:nvSpPr>
        <p:spPr>
          <a:xfrm>
            <a:off x="457200" y="274638"/>
            <a:ext cx="6019800" cy="5851525"/>
          </a:xfrm>
        </p:spPr>
        <p:txBody>
          <a:bodyPr vert="eaVert"/>
          <a:lstStyle>
            <a:lvl1pPr>
              <a:defRPr>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UY" dirty="0"/>
          </a:p>
        </p:txBody>
      </p:sp>
      <p:sp>
        <p:nvSpPr>
          <p:cNvPr id="4" name="Rectangle 4">
            <a:extLst>
              <a:ext uri="{FF2B5EF4-FFF2-40B4-BE49-F238E27FC236}">
                <a16:creationId xmlns:a16="http://schemas.microsoft.com/office/drawing/2014/main" id="{FD839D0D-5EB4-E922-14F1-4B70BF509112}"/>
              </a:ext>
            </a:extLst>
          </p:cNvPr>
          <p:cNvSpPr>
            <a:spLocks noGrp="1" noChangeArrowheads="1"/>
          </p:cNvSpPr>
          <p:nvPr>
            <p:ph type="dt" sz="half" idx="10"/>
          </p:nvPr>
        </p:nvSpPr>
        <p:spPr>
          <a:ln/>
        </p:spPr>
        <p:txBody>
          <a:bodyPr/>
          <a:lstStyle>
            <a:lvl1pPr>
              <a:defRPr/>
            </a:lvl1pPr>
          </a:lstStyle>
          <a:p>
            <a:pPr>
              <a:defRPr/>
            </a:pPr>
            <a:endParaRPr lang="es-ES"/>
          </a:p>
        </p:txBody>
      </p:sp>
      <p:sp>
        <p:nvSpPr>
          <p:cNvPr id="5" name="Rectangle 5">
            <a:extLst>
              <a:ext uri="{FF2B5EF4-FFF2-40B4-BE49-F238E27FC236}">
                <a16:creationId xmlns:a16="http://schemas.microsoft.com/office/drawing/2014/main" id="{F592F3DE-BBDA-76AF-1B21-A65A323D8D99}"/>
              </a:ext>
            </a:extLst>
          </p:cNvPr>
          <p:cNvSpPr>
            <a:spLocks noGrp="1" noChangeArrowheads="1"/>
          </p:cNvSpPr>
          <p:nvPr>
            <p:ph type="ftr" sz="quarter" idx="11"/>
          </p:nvPr>
        </p:nvSpPr>
        <p:spPr>
          <a:ln/>
        </p:spPr>
        <p:txBody>
          <a:bodyPr/>
          <a:lstStyle>
            <a:lvl1pPr>
              <a:defRPr/>
            </a:lvl1pPr>
          </a:lstStyle>
          <a:p>
            <a:pPr>
              <a:defRPr/>
            </a:pPr>
            <a:endParaRPr lang="es-ES"/>
          </a:p>
        </p:txBody>
      </p:sp>
      <p:sp>
        <p:nvSpPr>
          <p:cNvPr id="6" name="Rectangle 6">
            <a:extLst>
              <a:ext uri="{FF2B5EF4-FFF2-40B4-BE49-F238E27FC236}">
                <a16:creationId xmlns:a16="http://schemas.microsoft.com/office/drawing/2014/main" id="{2AD4E75D-86B3-AF28-5606-A98E32C67762}"/>
              </a:ext>
            </a:extLst>
          </p:cNvPr>
          <p:cNvSpPr>
            <a:spLocks noGrp="1" noChangeArrowheads="1"/>
          </p:cNvSpPr>
          <p:nvPr>
            <p:ph type="sldNum" sz="quarter" idx="12"/>
          </p:nvPr>
        </p:nvSpPr>
        <p:spPr>
          <a:ln/>
        </p:spPr>
        <p:txBody>
          <a:bodyPr/>
          <a:lstStyle>
            <a:lvl1pPr>
              <a:defRPr/>
            </a:lvl1pPr>
          </a:lstStyle>
          <a:p>
            <a:pPr>
              <a:defRPr/>
            </a:pPr>
            <a:fld id="{E4933DF1-74A3-4ED2-80FD-A67041EFE785}" type="slidenum">
              <a:rPr lang="es-ES" altLang="en-US"/>
              <a:pPr>
                <a:defRPr/>
              </a:pPr>
              <a:t>‹#›</a:t>
            </a:fld>
            <a:endParaRPr lang="es-ES" altLang="en-US"/>
          </a:p>
        </p:txBody>
      </p:sp>
    </p:spTree>
    <p:extLst>
      <p:ext uri="{BB962C8B-B14F-4D97-AF65-F5344CB8AC3E}">
        <p14:creationId xmlns:p14="http://schemas.microsoft.com/office/powerpoint/2010/main" val="2097710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theme" Target="../theme/theme2.xml"/><Relationship Id="rId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FD00E21-E950-0896-E990-7A6A3CEA7542}"/>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 altLang="en-US"/>
              <a:t>Haga clic para cambiar el estilo de título	</a:t>
            </a:r>
          </a:p>
        </p:txBody>
      </p:sp>
      <p:sp>
        <p:nvSpPr>
          <p:cNvPr id="1027" name="Rectangle 3">
            <a:extLst>
              <a:ext uri="{FF2B5EF4-FFF2-40B4-BE49-F238E27FC236}">
                <a16:creationId xmlns:a16="http://schemas.microsoft.com/office/drawing/2014/main" id="{DC6E75A0-4BE2-C97D-4ADA-AF0B61A4C7B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en-US"/>
              <a:t>Haga clic para modificar el estilo de texto del patrón</a:t>
            </a:r>
          </a:p>
          <a:p>
            <a:pPr lvl="1"/>
            <a:r>
              <a:rPr lang="es-ES" altLang="en-US"/>
              <a:t>Segundo nivel</a:t>
            </a:r>
          </a:p>
          <a:p>
            <a:pPr lvl="2"/>
            <a:r>
              <a:rPr lang="es-ES" altLang="en-US"/>
              <a:t>Tercer nivel</a:t>
            </a:r>
          </a:p>
          <a:p>
            <a:pPr lvl="3"/>
            <a:r>
              <a:rPr lang="es-ES" altLang="en-US"/>
              <a:t>Cuarto nivel</a:t>
            </a:r>
          </a:p>
          <a:p>
            <a:pPr lvl="4"/>
            <a:r>
              <a:rPr lang="es-ES" altLang="en-US"/>
              <a:t>Quinto nivel</a:t>
            </a:r>
          </a:p>
        </p:txBody>
      </p:sp>
      <p:sp>
        <p:nvSpPr>
          <p:cNvPr id="1028" name="Rectangle 4">
            <a:extLst>
              <a:ext uri="{FF2B5EF4-FFF2-40B4-BE49-F238E27FC236}">
                <a16:creationId xmlns:a16="http://schemas.microsoft.com/office/drawing/2014/main" id="{4F3710A5-9440-80E4-8486-B62EDE2CFE78}"/>
              </a:ext>
            </a:extLst>
          </p:cNvPr>
          <p:cNvSpPr>
            <a:spLocks noGrp="1" noChangeArrowheads="1"/>
          </p:cNvSpPr>
          <p:nvPr>
            <p:ph type="dt" sz="half" idx="2"/>
          </p:nvPr>
        </p:nvSpPr>
        <p:spPr bwMode="auto">
          <a:xfrm>
            <a:off x="179388" y="6381750"/>
            <a:ext cx="2411412"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es-ES"/>
          </a:p>
        </p:txBody>
      </p:sp>
      <p:sp>
        <p:nvSpPr>
          <p:cNvPr id="1029" name="Rectangle 5">
            <a:extLst>
              <a:ext uri="{FF2B5EF4-FFF2-40B4-BE49-F238E27FC236}">
                <a16:creationId xmlns:a16="http://schemas.microsoft.com/office/drawing/2014/main" id="{3B3AE5B6-AF07-25F0-D2CF-28B08DD68B2A}"/>
              </a:ext>
            </a:extLst>
          </p:cNvPr>
          <p:cNvSpPr>
            <a:spLocks noGrp="1" noChangeArrowheads="1"/>
          </p:cNvSpPr>
          <p:nvPr>
            <p:ph type="ftr" sz="quarter" idx="3"/>
          </p:nvPr>
        </p:nvSpPr>
        <p:spPr bwMode="auto">
          <a:xfrm>
            <a:off x="2700338" y="6381750"/>
            <a:ext cx="4175125"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es-ES"/>
          </a:p>
        </p:txBody>
      </p:sp>
      <p:sp>
        <p:nvSpPr>
          <p:cNvPr id="1030" name="Rectangle 6">
            <a:extLst>
              <a:ext uri="{FF2B5EF4-FFF2-40B4-BE49-F238E27FC236}">
                <a16:creationId xmlns:a16="http://schemas.microsoft.com/office/drawing/2014/main" id="{FA40B4A3-3C39-822D-881C-4D73F1B66295}"/>
              </a:ext>
            </a:extLst>
          </p:cNvPr>
          <p:cNvSpPr>
            <a:spLocks noGrp="1" noChangeArrowheads="1"/>
          </p:cNvSpPr>
          <p:nvPr>
            <p:ph type="sldNum" sz="quarter" idx="4"/>
          </p:nvPr>
        </p:nvSpPr>
        <p:spPr bwMode="auto">
          <a:xfrm>
            <a:off x="8172450" y="6300788"/>
            <a:ext cx="51435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D8ABC1E9-D048-4390-B641-A2A15365C41A}" type="slidenum">
              <a:rPr lang="es-ES" altLang="en-US"/>
              <a:pPr>
                <a:defRPr/>
              </a:pPr>
              <a:t>‹#›</a:t>
            </a:fld>
            <a:endParaRPr lang="es-ES" altLang="en-US"/>
          </a:p>
        </p:txBody>
      </p:sp>
      <p:sp>
        <p:nvSpPr>
          <p:cNvPr id="7" name="Rectangle 6">
            <a:extLst>
              <a:ext uri="{FF2B5EF4-FFF2-40B4-BE49-F238E27FC236}">
                <a16:creationId xmlns:a16="http://schemas.microsoft.com/office/drawing/2014/main" id="{6C3F4612-EA96-3ABB-72CB-C52239B6D022}"/>
              </a:ext>
            </a:extLst>
          </p:cNvPr>
          <p:cNvSpPr/>
          <p:nvPr userDrawn="1"/>
        </p:nvSpPr>
        <p:spPr>
          <a:xfrm>
            <a:off x="8172450" y="6669088"/>
            <a:ext cx="936625" cy="188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a:solidFill>
                <a:schemeClr val="bg1"/>
              </a:solidFill>
            </a:endParaRPr>
          </a:p>
        </p:txBody>
      </p:sp>
    </p:spTree>
  </p:cSld>
  <p:clrMap bg1="lt1" tx1="dk1" bg2="lt2" tx2="dk2" accent1="accent1" accent2="accent2" accent3="accent3" accent4="accent4" accent5="accent5" accent6="accent6" hlink="hlink" folHlink="folHlink"/>
  <p:sldLayoutIdLst>
    <p:sldLayoutId id="2147483788" r:id="rId1"/>
    <p:sldLayoutId id="2147483789" r:id="rId2"/>
    <p:sldLayoutId id="2147483781" r:id="rId3"/>
    <p:sldLayoutId id="2147483782" r:id="rId4"/>
    <p:sldLayoutId id="2147483783" r:id="rId5"/>
    <p:sldLayoutId id="2147483784" r:id="rId6"/>
    <p:sldLayoutId id="2147483785" r:id="rId7"/>
    <p:sldLayoutId id="2147483786" r:id="rId8"/>
    <p:sldLayoutId id="2147483787" r:id="rId9"/>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UY"/>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050" name="Rectangle 3">
            <a:extLst>
              <a:ext uri="{FF2B5EF4-FFF2-40B4-BE49-F238E27FC236}">
                <a16:creationId xmlns:a16="http://schemas.microsoft.com/office/drawing/2014/main" id="{18593077-82F5-60BD-2141-F5C082589D0B}"/>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Rectangle 4">
            <a:extLst>
              <a:ext uri="{FF2B5EF4-FFF2-40B4-BE49-F238E27FC236}">
                <a16:creationId xmlns:a16="http://schemas.microsoft.com/office/drawing/2014/main" id="{A3855930-45E1-2E1A-82E3-2C2C827D535B}"/>
              </a:ext>
            </a:extLst>
          </p:cNvPr>
          <p:cNvSpPr>
            <a:spLocks noGrp="1" noChangeArrowheads="1"/>
          </p:cNvSpPr>
          <p:nvPr>
            <p:ph type="body" idx="1"/>
          </p:nvPr>
        </p:nvSpPr>
        <p:spPr bwMode="auto">
          <a:xfrm>
            <a:off x="38100" y="1676400"/>
            <a:ext cx="82296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3077" name="Text Box 5">
            <a:extLst>
              <a:ext uri="{FF2B5EF4-FFF2-40B4-BE49-F238E27FC236}">
                <a16:creationId xmlns:a16="http://schemas.microsoft.com/office/drawing/2014/main" id="{DEF5F8A8-11D6-9BBF-3ADF-FD533797C5AA}"/>
              </a:ext>
            </a:extLst>
          </p:cNvPr>
          <p:cNvSpPr txBox="1">
            <a:spLocks noChangeArrowheads="1"/>
          </p:cNvSpPr>
          <p:nvPr/>
        </p:nvSpPr>
        <p:spPr bwMode="auto">
          <a:xfrm>
            <a:off x="914400" y="5726113"/>
            <a:ext cx="5943600" cy="396875"/>
          </a:xfrm>
          <a:prstGeom prst="rect">
            <a:avLst/>
          </a:prstGeom>
          <a:noFill/>
          <a:ln>
            <a:noFill/>
          </a:ln>
        </p:spPr>
        <p:txBody>
          <a:bodyPr>
            <a:spAutoFit/>
          </a:bodyPr>
          <a:lstStyle>
            <a:lvl1pPr eaLnBrk="0" hangingPunct="0">
              <a:defRPr b="1">
                <a:solidFill>
                  <a:schemeClr val="tx1"/>
                </a:solidFill>
                <a:latin typeface="Tahoma" pitchFamily="34" charset="0"/>
              </a:defRPr>
            </a:lvl1pPr>
            <a:lvl2pPr marL="742950" indent="-285750" eaLnBrk="0" hangingPunct="0">
              <a:defRPr b="1">
                <a:solidFill>
                  <a:schemeClr val="tx1"/>
                </a:solidFill>
                <a:latin typeface="Tahoma" pitchFamily="34" charset="0"/>
              </a:defRPr>
            </a:lvl2pPr>
            <a:lvl3pPr marL="1143000" indent="-228600" eaLnBrk="0" hangingPunct="0">
              <a:defRPr b="1">
                <a:solidFill>
                  <a:schemeClr val="tx1"/>
                </a:solidFill>
                <a:latin typeface="Tahoma" pitchFamily="34" charset="0"/>
              </a:defRPr>
            </a:lvl3pPr>
            <a:lvl4pPr marL="1600200" indent="-228600" eaLnBrk="0" hangingPunct="0">
              <a:defRPr b="1">
                <a:solidFill>
                  <a:schemeClr val="tx1"/>
                </a:solidFill>
                <a:latin typeface="Tahoma" pitchFamily="34" charset="0"/>
              </a:defRPr>
            </a:lvl4pPr>
            <a:lvl5pPr marL="2057400" indent="-228600" eaLnBrk="0" hangingPunct="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lgn="ctr" eaLnBrk="1" hangingPunct="1">
              <a:defRPr/>
            </a:pPr>
            <a:endParaRPr lang="en-US" sz="2000">
              <a:latin typeface="Arial" pitchFamily="34" charset="0"/>
            </a:endParaRPr>
          </a:p>
        </p:txBody>
      </p:sp>
      <p:sp>
        <p:nvSpPr>
          <p:cNvPr id="3078" name="Text Box 6">
            <a:extLst>
              <a:ext uri="{FF2B5EF4-FFF2-40B4-BE49-F238E27FC236}">
                <a16:creationId xmlns:a16="http://schemas.microsoft.com/office/drawing/2014/main" id="{4F5EB80F-B51F-AC1E-AF4F-1228ED4D4DAE}"/>
              </a:ext>
            </a:extLst>
          </p:cNvPr>
          <p:cNvSpPr txBox="1">
            <a:spLocks noChangeArrowheads="1"/>
          </p:cNvSpPr>
          <p:nvPr/>
        </p:nvSpPr>
        <p:spPr bwMode="auto">
          <a:xfrm>
            <a:off x="25400" y="6416675"/>
            <a:ext cx="9677400" cy="307975"/>
          </a:xfrm>
          <a:prstGeom prst="rect">
            <a:avLst/>
          </a:prstGeom>
          <a:noFill/>
          <a:ln>
            <a:noFill/>
          </a:ln>
        </p:spPr>
        <p:txBody>
          <a:bodyPr>
            <a:spAutoFit/>
          </a:bodyPr>
          <a:lstStyle>
            <a:lvl1pPr eaLnBrk="0" hangingPunct="0">
              <a:defRPr b="1">
                <a:solidFill>
                  <a:schemeClr val="tx1"/>
                </a:solidFill>
                <a:latin typeface="Tahoma" pitchFamily="34" charset="0"/>
              </a:defRPr>
            </a:lvl1pPr>
            <a:lvl2pPr marL="742950" indent="-285750" eaLnBrk="0" hangingPunct="0">
              <a:defRPr b="1">
                <a:solidFill>
                  <a:schemeClr val="tx1"/>
                </a:solidFill>
                <a:latin typeface="Tahoma" pitchFamily="34" charset="0"/>
              </a:defRPr>
            </a:lvl2pPr>
            <a:lvl3pPr marL="1143000" indent="-228600" eaLnBrk="0" hangingPunct="0">
              <a:defRPr b="1">
                <a:solidFill>
                  <a:schemeClr val="tx1"/>
                </a:solidFill>
                <a:latin typeface="Tahoma" pitchFamily="34" charset="0"/>
              </a:defRPr>
            </a:lvl3pPr>
            <a:lvl4pPr marL="1600200" indent="-228600" eaLnBrk="0" hangingPunct="0">
              <a:defRPr b="1">
                <a:solidFill>
                  <a:schemeClr val="tx1"/>
                </a:solidFill>
                <a:latin typeface="Tahoma" pitchFamily="34" charset="0"/>
              </a:defRPr>
            </a:lvl4pPr>
            <a:lvl5pPr marL="2057400" indent="-228600" eaLnBrk="0" hangingPunct="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eaLnBrk="1" hangingPunct="1">
              <a:defRPr/>
            </a:pPr>
            <a:r>
              <a:rPr lang="en-US" sz="1400" dirty="0" err="1">
                <a:solidFill>
                  <a:srgbClr val="FF33CC"/>
                </a:solidFill>
                <a:latin typeface="Arial" pitchFamily="34" charset="0"/>
              </a:rPr>
              <a:t>Dr.P.Nithyanandam</a:t>
            </a:r>
            <a:r>
              <a:rPr lang="en-US" sz="1400" dirty="0">
                <a:solidFill>
                  <a:srgbClr val="FF33CC"/>
                </a:solidFill>
                <a:latin typeface="Arial" pitchFamily="34" charset="0"/>
              </a:rPr>
              <a:t>   </a:t>
            </a:r>
            <a:r>
              <a:rPr lang="en-US" sz="1400" dirty="0">
                <a:solidFill>
                  <a:schemeClr val="accent2"/>
                </a:solidFill>
                <a:latin typeface="Arial" pitchFamily="34" charset="0"/>
              </a:rPr>
              <a:t>Professor </a:t>
            </a:r>
            <a:r>
              <a:rPr lang="en-US" sz="1400" dirty="0">
                <a:solidFill>
                  <a:srgbClr val="669900"/>
                </a:solidFill>
                <a:latin typeface="Arial" pitchFamily="34" charset="0"/>
              </a:rPr>
              <a:t> Win 2021-22  </a:t>
            </a:r>
            <a:r>
              <a:rPr lang="en-US" sz="1400" dirty="0">
                <a:solidFill>
                  <a:srgbClr val="FF0000"/>
                </a:solidFill>
                <a:latin typeface="Arial" pitchFamily="34" charset="0"/>
              </a:rPr>
              <a:t>CSE1006</a:t>
            </a:r>
            <a:r>
              <a:rPr lang="en-US" sz="1400" dirty="0">
                <a:solidFill>
                  <a:srgbClr val="669900"/>
                </a:solidFill>
                <a:latin typeface="Arial" pitchFamily="34" charset="0"/>
              </a:rPr>
              <a:t>    </a:t>
            </a:r>
            <a:r>
              <a:rPr lang="en-US" sz="1400" dirty="0">
                <a:cs typeface="Arial" charset="0"/>
              </a:rPr>
              <a:t>Block Chain and Crypto Currency Technologies</a:t>
            </a:r>
            <a:endParaRPr lang="en-US" sz="1400" dirty="0">
              <a:latin typeface="Arial" pitchFamily="34" charset="0"/>
            </a:endParaRPr>
          </a:p>
        </p:txBody>
      </p:sp>
      <p:sp>
        <p:nvSpPr>
          <p:cNvPr id="3079" name="Text Box 8">
            <a:extLst>
              <a:ext uri="{FF2B5EF4-FFF2-40B4-BE49-F238E27FC236}">
                <a16:creationId xmlns:a16="http://schemas.microsoft.com/office/drawing/2014/main" id="{1C8007B0-3570-AE4E-D521-DA12E96ADE75}"/>
              </a:ext>
            </a:extLst>
          </p:cNvPr>
          <p:cNvSpPr txBox="1">
            <a:spLocks noChangeArrowheads="1"/>
          </p:cNvSpPr>
          <p:nvPr/>
        </p:nvSpPr>
        <p:spPr bwMode="auto">
          <a:xfrm>
            <a:off x="914400" y="5726113"/>
            <a:ext cx="5943600" cy="396875"/>
          </a:xfrm>
          <a:prstGeom prst="rect">
            <a:avLst/>
          </a:prstGeom>
          <a:noFill/>
          <a:ln>
            <a:noFill/>
          </a:ln>
        </p:spPr>
        <p:txBody>
          <a:bodyPr>
            <a:spAutoFit/>
          </a:bodyPr>
          <a:lstStyle>
            <a:lvl1pPr eaLnBrk="0" hangingPunct="0">
              <a:defRPr b="1">
                <a:solidFill>
                  <a:schemeClr val="tx1"/>
                </a:solidFill>
                <a:latin typeface="Tahoma" pitchFamily="34" charset="0"/>
              </a:defRPr>
            </a:lvl1pPr>
            <a:lvl2pPr marL="742950" indent="-285750" eaLnBrk="0" hangingPunct="0">
              <a:defRPr b="1">
                <a:solidFill>
                  <a:schemeClr val="tx1"/>
                </a:solidFill>
                <a:latin typeface="Tahoma" pitchFamily="34" charset="0"/>
              </a:defRPr>
            </a:lvl2pPr>
            <a:lvl3pPr marL="1143000" indent="-228600" eaLnBrk="0" hangingPunct="0">
              <a:defRPr b="1">
                <a:solidFill>
                  <a:schemeClr val="tx1"/>
                </a:solidFill>
                <a:latin typeface="Tahoma" pitchFamily="34" charset="0"/>
              </a:defRPr>
            </a:lvl3pPr>
            <a:lvl4pPr marL="1600200" indent="-228600" eaLnBrk="0" hangingPunct="0">
              <a:defRPr b="1">
                <a:solidFill>
                  <a:schemeClr val="tx1"/>
                </a:solidFill>
                <a:latin typeface="Tahoma" pitchFamily="34" charset="0"/>
              </a:defRPr>
            </a:lvl4pPr>
            <a:lvl5pPr marL="2057400" indent="-228600" eaLnBrk="0" hangingPunct="0">
              <a:defRPr b="1">
                <a:solidFill>
                  <a:schemeClr val="tx1"/>
                </a:solidFill>
                <a:latin typeface="Tahoma" pitchFamily="34" charset="0"/>
              </a:defRPr>
            </a:lvl5pPr>
            <a:lvl6pPr marL="2514600" indent="-228600" eaLnBrk="0" fontAlgn="base" hangingPunct="0">
              <a:spcBef>
                <a:spcPct val="0"/>
              </a:spcBef>
              <a:spcAft>
                <a:spcPct val="0"/>
              </a:spcAft>
              <a:defRPr b="1">
                <a:solidFill>
                  <a:schemeClr val="tx1"/>
                </a:solidFill>
                <a:latin typeface="Tahoma" pitchFamily="34" charset="0"/>
              </a:defRPr>
            </a:lvl6pPr>
            <a:lvl7pPr marL="2971800" indent="-228600" eaLnBrk="0" fontAlgn="base" hangingPunct="0">
              <a:spcBef>
                <a:spcPct val="0"/>
              </a:spcBef>
              <a:spcAft>
                <a:spcPct val="0"/>
              </a:spcAft>
              <a:defRPr b="1">
                <a:solidFill>
                  <a:schemeClr val="tx1"/>
                </a:solidFill>
                <a:latin typeface="Tahoma" pitchFamily="34" charset="0"/>
              </a:defRPr>
            </a:lvl7pPr>
            <a:lvl8pPr marL="3429000" indent="-228600" eaLnBrk="0" fontAlgn="base" hangingPunct="0">
              <a:spcBef>
                <a:spcPct val="0"/>
              </a:spcBef>
              <a:spcAft>
                <a:spcPct val="0"/>
              </a:spcAft>
              <a:defRPr b="1">
                <a:solidFill>
                  <a:schemeClr val="tx1"/>
                </a:solidFill>
                <a:latin typeface="Tahoma" pitchFamily="34" charset="0"/>
              </a:defRPr>
            </a:lvl8pPr>
            <a:lvl9pPr marL="3886200" indent="-228600" eaLnBrk="0" fontAlgn="base" hangingPunct="0">
              <a:spcBef>
                <a:spcPct val="0"/>
              </a:spcBef>
              <a:spcAft>
                <a:spcPct val="0"/>
              </a:spcAft>
              <a:defRPr b="1">
                <a:solidFill>
                  <a:schemeClr val="tx1"/>
                </a:solidFill>
                <a:latin typeface="Tahoma" pitchFamily="34" charset="0"/>
              </a:defRPr>
            </a:lvl9pPr>
          </a:lstStyle>
          <a:p>
            <a:pPr algn="ctr" eaLnBrk="1" hangingPunct="1">
              <a:defRPr/>
            </a:pPr>
            <a:endParaRPr lang="en-US" sz="2000">
              <a:latin typeface="Arial" pitchFamily="34" charset="0"/>
            </a:endParaRPr>
          </a:p>
        </p:txBody>
      </p:sp>
      <p:sp>
        <p:nvSpPr>
          <p:cNvPr id="6153" name="Rectangle 9">
            <a:extLst>
              <a:ext uri="{FF2B5EF4-FFF2-40B4-BE49-F238E27FC236}">
                <a16:creationId xmlns:a16="http://schemas.microsoft.com/office/drawing/2014/main" id="{B7E71699-5749-09BF-E39A-A17D5F37D8D8}"/>
              </a:ext>
            </a:extLst>
          </p:cNvPr>
          <p:cNvSpPr>
            <a:spLocks noGrp="1" noChangeArrowheads="1"/>
          </p:cNvSpPr>
          <p:nvPr>
            <p:ph type="sldNum" sz="quarter" idx="4"/>
          </p:nvPr>
        </p:nvSpPr>
        <p:spPr bwMode="auto">
          <a:xfrm>
            <a:off x="6858000" y="1524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solidFill>
                  <a:srgbClr val="FF3300"/>
                </a:solidFill>
              </a:defRPr>
            </a:lvl1pPr>
          </a:lstStyle>
          <a:p>
            <a:pPr>
              <a:defRPr/>
            </a:pPr>
            <a:fld id="{F2B0760E-120A-4222-97ED-79DB5281E20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Lst>
  <p:hf hdr="0" ftr="0" dt="0"/>
  <p:txStyles>
    <p:titleStyle>
      <a:lvl1pPr algn="ctr" rtl="0" eaLnBrk="0" fontAlgn="base" hangingPunct="0">
        <a:spcBef>
          <a:spcPct val="0"/>
        </a:spcBef>
        <a:spcAft>
          <a:spcPct val="0"/>
        </a:spcAft>
        <a:defRPr sz="3000">
          <a:solidFill>
            <a:schemeClr val="tx2"/>
          </a:solidFill>
          <a:latin typeface="Times New Roman" pitchFamily="18" charset="0"/>
          <a:ea typeface="+mj-ea"/>
          <a:cs typeface="Times New Roman" pitchFamily="18" charset="0"/>
        </a:defRPr>
      </a:lvl1pPr>
      <a:lvl2pPr algn="ctr" rtl="0" eaLnBrk="0" fontAlgn="base" hangingPunct="0">
        <a:spcBef>
          <a:spcPct val="0"/>
        </a:spcBef>
        <a:spcAft>
          <a:spcPct val="0"/>
        </a:spcAft>
        <a:defRPr sz="3000">
          <a:solidFill>
            <a:schemeClr val="tx2"/>
          </a:solidFill>
          <a:latin typeface="Times New Roman" pitchFamily="18" charset="0"/>
          <a:cs typeface="Times New Roman" pitchFamily="18" charset="0"/>
        </a:defRPr>
      </a:lvl2pPr>
      <a:lvl3pPr algn="ctr" rtl="0" eaLnBrk="0" fontAlgn="base" hangingPunct="0">
        <a:spcBef>
          <a:spcPct val="0"/>
        </a:spcBef>
        <a:spcAft>
          <a:spcPct val="0"/>
        </a:spcAft>
        <a:defRPr sz="3000">
          <a:solidFill>
            <a:schemeClr val="tx2"/>
          </a:solidFill>
          <a:latin typeface="Times New Roman" pitchFamily="18" charset="0"/>
          <a:cs typeface="Times New Roman" pitchFamily="18" charset="0"/>
        </a:defRPr>
      </a:lvl3pPr>
      <a:lvl4pPr algn="ctr" rtl="0" eaLnBrk="0" fontAlgn="base" hangingPunct="0">
        <a:spcBef>
          <a:spcPct val="0"/>
        </a:spcBef>
        <a:spcAft>
          <a:spcPct val="0"/>
        </a:spcAft>
        <a:defRPr sz="3000">
          <a:solidFill>
            <a:schemeClr val="tx2"/>
          </a:solidFill>
          <a:latin typeface="Times New Roman" pitchFamily="18" charset="0"/>
          <a:cs typeface="Times New Roman" pitchFamily="18" charset="0"/>
        </a:defRPr>
      </a:lvl4pPr>
      <a:lvl5pPr algn="ctr" rtl="0" eaLnBrk="0" fontAlgn="base" hangingPunct="0">
        <a:spcBef>
          <a:spcPct val="0"/>
        </a:spcBef>
        <a:spcAft>
          <a:spcPct val="0"/>
        </a:spcAft>
        <a:defRPr sz="3000">
          <a:solidFill>
            <a:schemeClr val="tx2"/>
          </a:solidFill>
          <a:latin typeface="Times New Roman" pitchFamily="18" charset="0"/>
          <a:cs typeface="Times New Roman" pitchFamily="18" charset="0"/>
        </a:defRPr>
      </a:lvl5pPr>
      <a:lvl6pPr marL="457200" algn="ctr" rtl="0" fontAlgn="base">
        <a:spcBef>
          <a:spcPct val="0"/>
        </a:spcBef>
        <a:spcAft>
          <a:spcPct val="0"/>
        </a:spcAft>
        <a:defRPr sz="4000">
          <a:solidFill>
            <a:schemeClr val="tx2"/>
          </a:solidFill>
          <a:latin typeface="Verdana" pitchFamily="34" charset="0"/>
        </a:defRPr>
      </a:lvl6pPr>
      <a:lvl7pPr marL="914400" algn="ctr" rtl="0" fontAlgn="base">
        <a:spcBef>
          <a:spcPct val="0"/>
        </a:spcBef>
        <a:spcAft>
          <a:spcPct val="0"/>
        </a:spcAft>
        <a:defRPr sz="4000">
          <a:solidFill>
            <a:schemeClr val="tx2"/>
          </a:solidFill>
          <a:latin typeface="Verdana" pitchFamily="34" charset="0"/>
        </a:defRPr>
      </a:lvl7pPr>
      <a:lvl8pPr marL="1371600" algn="ctr" rtl="0" fontAlgn="base">
        <a:spcBef>
          <a:spcPct val="0"/>
        </a:spcBef>
        <a:spcAft>
          <a:spcPct val="0"/>
        </a:spcAft>
        <a:defRPr sz="4000">
          <a:solidFill>
            <a:schemeClr val="tx2"/>
          </a:solidFill>
          <a:latin typeface="Verdana" pitchFamily="34" charset="0"/>
        </a:defRPr>
      </a:lvl8pPr>
      <a:lvl9pPr marL="1828800" algn="ctr" rtl="0" fontAlgn="base">
        <a:spcBef>
          <a:spcPct val="0"/>
        </a:spcBef>
        <a:spcAft>
          <a:spcPct val="0"/>
        </a:spcAft>
        <a:defRPr sz="4000">
          <a:solidFill>
            <a:schemeClr val="tx2"/>
          </a:solidFill>
          <a:latin typeface="Verdana" pitchFamily="34" charset="0"/>
        </a:defRPr>
      </a:lvl9pPr>
    </p:titleStyle>
    <p:bodyStyle>
      <a:lvl1pPr marL="342900" indent="-342900" algn="l" rtl="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itchFamily="18" charset="0"/>
          <a:cs typeface="Times New Roman" pitchFamily="18"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2" Type="http://schemas.openxmlformats.org/officeDocument/2006/relationships/hyperlink" Target="https://github.com/samr7/vanitygen" TargetMode="External"/><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2" Type="http://schemas.openxmlformats.org/officeDocument/2006/relationships/hyperlink" Target="https://en.wikipedia.org/wiki/Shamir%27s_Secret_Sharing" TargetMode="External"/><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geeksforgeeks.org/raft-consensus-algorithm/" TargetMode="Externa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hyperlink" Target="http://learningspot.altervista.org/hash-pointers-and-data-structures/" TargetMode="External"/><Relationship Id="rId1" Type="http://schemas.openxmlformats.org/officeDocument/2006/relationships/slideLayout" Target="../slideLayouts/slideLayout10.xml"/></Relationships>
</file>

<file path=ppt/slides/_rels/slide1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1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1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1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F1C0C4A-4047-CDCB-B9D2-156B912B2642}"/>
              </a:ext>
            </a:extLst>
          </p:cNvPr>
          <p:cNvSpPr>
            <a:spLocks noGrp="1" noChangeArrowheads="1"/>
          </p:cNvSpPr>
          <p:nvPr>
            <p:ph type="ctrTitle"/>
          </p:nvPr>
        </p:nvSpPr>
        <p:spPr>
          <a:xfrm>
            <a:off x="793750" y="1196975"/>
            <a:ext cx="7985125" cy="1470025"/>
          </a:xfrm>
          <a:ln>
            <a:solidFill>
              <a:schemeClr val="tx1"/>
            </a:solidFill>
            <a:miter lim="800000"/>
            <a:headEnd/>
            <a:tailEnd/>
          </a:ln>
        </p:spPr>
        <p:txBody>
          <a:bodyPr/>
          <a:lstStyle/>
          <a:p>
            <a:pPr eaLnBrk="1" hangingPunct="1"/>
            <a:r>
              <a:rPr lang="es-ES" altLang="en-US" sz="2400" b="1">
                <a:solidFill>
                  <a:srgbClr val="0070C0"/>
                </a:solidFill>
              </a:rPr>
              <a:t>CSE1006 – Blockchain and Cryptocurrency Technologies</a:t>
            </a:r>
            <a:br>
              <a:rPr lang="es-ES" altLang="en-US" sz="2400" b="1">
                <a:solidFill>
                  <a:srgbClr val="0070C0"/>
                </a:solidFill>
              </a:rPr>
            </a:br>
            <a:br>
              <a:rPr lang="es-ES" altLang="en-US" sz="2400" b="1">
                <a:solidFill>
                  <a:srgbClr val="0070C0"/>
                </a:solidFill>
              </a:rPr>
            </a:br>
            <a:r>
              <a:rPr lang="es-ES" altLang="en-US" b="1">
                <a:solidFill>
                  <a:srgbClr val="FF0000"/>
                </a:solidFill>
              </a:rPr>
              <a:t>MODULE - 2</a:t>
            </a:r>
          </a:p>
        </p:txBody>
      </p:sp>
      <p:sp>
        <p:nvSpPr>
          <p:cNvPr id="5123" name="Google Shape;92;p1">
            <a:extLst>
              <a:ext uri="{FF2B5EF4-FFF2-40B4-BE49-F238E27FC236}">
                <a16:creationId xmlns:a16="http://schemas.microsoft.com/office/drawing/2014/main" id="{6888CDBB-A776-BB78-6AAC-D1A44F651801}"/>
              </a:ext>
            </a:extLst>
          </p:cNvPr>
          <p:cNvSpPr>
            <a:spLocks noGrp="1"/>
          </p:cNvSpPr>
          <p:nvPr>
            <p:ph type="subTitle" idx="1"/>
          </p:nvPr>
        </p:nvSpPr>
        <p:spPr>
          <a:xfrm>
            <a:off x="900113" y="2949575"/>
            <a:ext cx="7878762" cy="2355850"/>
          </a:xfrm>
          <a:ln>
            <a:solidFill>
              <a:srgbClr val="FFC000"/>
            </a:solidFill>
            <a:miter lim="800000"/>
            <a:headEnd/>
            <a:tailEnd/>
          </a:ln>
        </p:spPr>
        <p:txBody>
          <a:bodyPr lIns="91425" tIns="45700" rIns="91425" bIns="45700"/>
          <a:lstStyle/>
          <a:p>
            <a:pPr>
              <a:lnSpc>
                <a:spcPct val="80000"/>
              </a:lnSpc>
              <a:spcBef>
                <a:spcPct val="0"/>
              </a:spcBef>
              <a:buSzPts val="1700"/>
              <a:defRPr/>
            </a:pPr>
            <a:r>
              <a:rPr lang="en-US" sz="4000" b="1" dirty="0">
                <a:latin typeface="Garamond" panose="02020404030301010803" pitchFamily="18" charset="0"/>
                <a:ea typeface="Times New Roman" panose="02020603050405020304" pitchFamily="18" charset="0"/>
              </a:rPr>
              <a:t>How</a:t>
            </a:r>
            <a:r>
              <a:rPr lang="en-US" sz="4000" b="1" spc="-10" dirty="0">
                <a:latin typeface="Garamond" panose="02020404030301010803" pitchFamily="18" charset="0"/>
                <a:ea typeface="Times New Roman" panose="02020603050405020304" pitchFamily="18" charset="0"/>
              </a:rPr>
              <a:t> </a:t>
            </a:r>
            <a:r>
              <a:rPr lang="en-US" sz="4000" b="1" dirty="0">
                <a:latin typeface="Garamond" panose="02020404030301010803" pitchFamily="18" charset="0"/>
                <a:ea typeface="Times New Roman" panose="02020603050405020304" pitchFamily="18" charset="0"/>
              </a:rPr>
              <a:t>Blockchain</a:t>
            </a:r>
            <a:r>
              <a:rPr lang="en-US" sz="4000" b="1" spc="-5" dirty="0">
                <a:latin typeface="Garamond" panose="02020404030301010803" pitchFamily="18" charset="0"/>
                <a:ea typeface="Times New Roman" panose="02020603050405020304" pitchFamily="18" charset="0"/>
              </a:rPr>
              <a:t> </a:t>
            </a:r>
            <a:r>
              <a:rPr lang="en-US" sz="4000" b="1" dirty="0">
                <a:latin typeface="Garamond" panose="02020404030301010803" pitchFamily="18" charset="0"/>
                <a:ea typeface="Times New Roman" panose="02020603050405020304" pitchFamily="18" charset="0"/>
              </a:rPr>
              <a:t>Achieves</a:t>
            </a:r>
            <a:r>
              <a:rPr lang="en-US" sz="4000" b="1" spc="-15" dirty="0">
                <a:latin typeface="Garamond" panose="02020404030301010803" pitchFamily="18" charset="0"/>
                <a:ea typeface="Times New Roman" panose="02020603050405020304" pitchFamily="18" charset="0"/>
              </a:rPr>
              <a:t> </a:t>
            </a:r>
            <a:r>
              <a:rPr lang="en-US" sz="4000" b="1" dirty="0">
                <a:latin typeface="Garamond" panose="02020404030301010803" pitchFamily="18" charset="0"/>
                <a:ea typeface="Times New Roman" panose="02020603050405020304" pitchFamily="18" charset="0"/>
              </a:rPr>
              <a:t>and</a:t>
            </a:r>
            <a:r>
              <a:rPr lang="en-US" sz="4000" b="1" spc="-5" dirty="0">
                <a:latin typeface="Garamond" panose="02020404030301010803" pitchFamily="18" charset="0"/>
                <a:ea typeface="Times New Roman" panose="02020603050405020304" pitchFamily="18" charset="0"/>
              </a:rPr>
              <a:t> </a:t>
            </a:r>
            <a:r>
              <a:rPr lang="en-US" sz="4000" b="1" dirty="0">
                <a:latin typeface="Garamond" panose="02020404030301010803" pitchFamily="18" charset="0"/>
                <a:ea typeface="Times New Roman" panose="02020603050405020304" pitchFamily="18" charset="0"/>
              </a:rPr>
              <a:t>How</a:t>
            </a:r>
            <a:r>
              <a:rPr lang="en-US" sz="4000" b="1" spc="-35" dirty="0">
                <a:latin typeface="Garamond" panose="02020404030301010803" pitchFamily="18" charset="0"/>
                <a:ea typeface="Times New Roman" panose="02020603050405020304" pitchFamily="18" charset="0"/>
              </a:rPr>
              <a:t> </a:t>
            </a:r>
            <a:r>
              <a:rPr lang="en-US" sz="4000" b="1" dirty="0">
                <a:latin typeface="Garamond" panose="02020404030301010803" pitchFamily="18" charset="0"/>
                <a:ea typeface="Times New Roman" panose="02020603050405020304" pitchFamily="18" charset="0"/>
              </a:rPr>
              <a:t>to</a:t>
            </a:r>
            <a:r>
              <a:rPr lang="en-US" sz="4000" b="1" spc="-5" dirty="0">
                <a:latin typeface="Garamond" panose="02020404030301010803" pitchFamily="18" charset="0"/>
                <a:ea typeface="Times New Roman" panose="02020603050405020304" pitchFamily="18" charset="0"/>
              </a:rPr>
              <a:t> </a:t>
            </a:r>
            <a:r>
              <a:rPr lang="en-US" sz="4000" b="1" dirty="0">
                <a:latin typeface="Garamond" panose="02020404030301010803" pitchFamily="18" charset="0"/>
                <a:ea typeface="Times New Roman" panose="02020603050405020304" pitchFamily="18" charset="0"/>
              </a:rPr>
              <a:t>Store</a:t>
            </a:r>
            <a:r>
              <a:rPr lang="en-US" sz="4000" b="1" spc="-285" dirty="0">
                <a:latin typeface="Garamond" panose="02020404030301010803" pitchFamily="18" charset="0"/>
                <a:ea typeface="Times New Roman" panose="02020603050405020304" pitchFamily="18" charset="0"/>
              </a:rPr>
              <a:t> </a:t>
            </a:r>
            <a:r>
              <a:rPr lang="en-US" sz="4000" b="1" dirty="0">
                <a:latin typeface="Garamond" panose="02020404030301010803" pitchFamily="18" charset="0"/>
                <a:ea typeface="Times New Roman" panose="02020603050405020304" pitchFamily="18" charset="0"/>
              </a:rPr>
              <a:t>and</a:t>
            </a:r>
            <a:r>
              <a:rPr lang="en-US" sz="4000" b="1" spc="5" dirty="0">
                <a:latin typeface="Garamond" panose="02020404030301010803" pitchFamily="18" charset="0"/>
                <a:ea typeface="Times New Roman" panose="02020603050405020304" pitchFamily="18" charset="0"/>
              </a:rPr>
              <a:t> </a:t>
            </a:r>
            <a:r>
              <a:rPr lang="en-US" sz="4000" b="1" dirty="0">
                <a:latin typeface="Garamond" panose="02020404030301010803" pitchFamily="18" charset="0"/>
                <a:ea typeface="Times New Roman" panose="02020603050405020304" pitchFamily="18" charset="0"/>
              </a:rPr>
              <a:t>Use</a:t>
            </a:r>
            <a:endParaRPr lang="en-US" altLang="en-US" sz="4800" b="1" i="1" dirty="0">
              <a:latin typeface="Garamond" panose="02020404030301010803" pitchFamily="18" charset="0"/>
            </a:endParaRPr>
          </a:p>
        </p:txBody>
      </p:sp>
      <p:sp>
        <p:nvSpPr>
          <p:cNvPr id="10244" name="Rectangle 1">
            <a:extLst>
              <a:ext uri="{FF2B5EF4-FFF2-40B4-BE49-F238E27FC236}">
                <a16:creationId xmlns:a16="http://schemas.microsoft.com/office/drawing/2014/main" id="{E13D5203-F173-9CC4-BCCF-B62DC8ED019E}"/>
              </a:ext>
            </a:extLst>
          </p:cNvPr>
          <p:cNvSpPr>
            <a:spLocks noChangeArrowheads="1"/>
          </p:cNvSpPr>
          <p:nvPr/>
        </p:nvSpPr>
        <p:spPr bwMode="auto">
          <a:xfrm>
            <a:off x="5219700" y="4868863"/>
            <a:ext cx="27368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ts val="338"/>
              </a:spcBef>
              <a:buSzPts val="1700"/>
              <a:buFontTx/>
              <a:buNone/>
            </a:pPr>
            <a:r>
              <a:rPr lang="en-US" altLang="en-US" sz="2800" b="1">
                <a:solidFill>
                  <a:srgbClr val="0070C0"/>
                </a:solidFill>
              </a:rPr>
              <a:t>Dr. Jayanthi.R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6" name="Slide Number Placeholder 1">
            <a:extLst>
              <a:ext uri="{FF2B5EF4-FFF2-40B4-BE49-F238E27FC236}">
                <a16:creationId xmlns:a16="http://schemas.microsoft.com/office/drawing/2014/main" id="{1C80312A-B80E-9179-BBDB-AB4B1D808E1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782B20DA-278E-4ACA-BD08-AF0F1701B316}" type="slidenum">
              <a:rPr lang="es-ES" altLang="en-US" sz="1400" smtClean="0"/>
              <a:pPr>
                <a:spcBef>
                  <a:spcPct val="0"/>
                </a:spcBef>
                <a:buFontTx/>
                <a:buNone/>
              </a:pPr>
              <a:t>10</a:t>
            </a:fld>
            <a:endParaRPr lang="es-ES" altLang="en-US" sz="1400"/>
          </a:p>
        </p:txBody>
      </p:sp>
      <p:sp>
        <p:nvSpPr>
          <p:cNvPr id="21507" name="TextBox 5">
            <a:extLst>
              <a:ext uri="{FF2B5EF4-FFF2-40B4-BE49-F238E27FC236}">
                <a16:creationId xmlns:a16="http://schemas.microsoft.com/office/drawing/2014/main" id="{72C4F869-A9E1-1FA7-0CDA-FEF09AA7B8B2}"/>
              </a:ext>
            </a:extLst>
          </p:cNvPr>
          <p:cNvSpPr txBox="1">
            <a:spLocks noChangeArrowheads="1"/>
          </p:cNvSpPr>
          <p:nvPr/>
        </p:nvSpPr>
        <p:spPr bwMode="auto">
          <a:xfrm>
            <a:off x="304800" y="17463"/>
            <a:ext cx="8534400" cy="40005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buFontTx/>
              <a:buNone/>
            </a:pPr>
            <a:r>
              <a:rPr lang="en-US" altLang="en-US" sz="2000" b="1">
                <a:solidFill>
                  <a:srgbClr val="0070C0"/>
                </a:solidFill>
                <a:latin typeface="Garamond" panose="02020404030301010803" pitchFamily="18" charset="0"/>
              </a:rPr>
              <a:t>Decentralization-Centralization vs. Decentralization-Distributed consensus </a:t>
            </a:r>
          </a:p>
        </p:txBody>
      </p:sp>
      <p:sp>
        <p:nvSpPr>
          <p:cNvPr id="21508" name="TextBox 1">
            <a:extLst>
              <a:ext uri="{FF2B5EF4-FFF2-40B4-BE49-F238E27FC236}">
                <a16:creationId xmlns:a16="http://schemas.microsoft.com/office/drawing/2014/main" id="{1449540F-97F9-5585-1F17-3A5BB39C0311}"/>
              </a:ext>
            </a:extLst>
          </p:cNvPr>
          <p:cNvSpPr txBox="1">
            <a:spLocks noChangeArrowheads="1"/>
          </p:cNvSpPr>
          <p:nvPr/>
        </p:nvSpPr>
        <p:spPr bwMode="auto">
          <a:xfrm>
            <a:off x="320675" y="417513"/>
            <a:ext cx="8534400" cy="6986587"/>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r>
              <a:rPr lang="en-US" altLang="en-US" sz="2800" b="1">
                <a:solidFill>
                  <a:srgbClr val="FF0000"/>
                </a:solidFill>
                <a:latin typeface="urw-din"/>
              </a:rPr>
              <a:t>Example</a:t>
            </a:r>
            <a:r>
              <a:rPr lang="en-US" altLang="en-US" sz="2800" b="1">
                <a:solidFill>
                  <a:srgbClr val="273239"/>
                </a:solidFill>
                <a:latin typeface="urw-din"/>
              </a:rPr>
              <a:t> –</a:t>
            </a:r>
            <a:r>
              <a:rPr lang="en-US" altLang="en-US" sz="2800">
                <a:solidFill>
                  <a:srgbClr val="273239"/>
                </a:solidFill>
                <a:latin typeface="urw-din"/>
              </a:rPr>
              <a:t> </a:t>
            </a:r>
            <a:br>
              <a:rPr lang="en-US" altLang="en-US" sz="2800"/>
            </a:br>
            <a:r>
              <a:rPr lang="en-US" altLang="en-US" sz="2800" b="1">
                <a:solidFill>
                  <a:srgbClr val="273239"/>
                </a:solidFill>
                <a:latin typeface="Garamond" panose="02020404030301010803" pitchFamily="18" charset="0"/>
              </a:rPr>
              <a:t>Bitcoin. </a:t>
            </a:r>
            <a:r>
              <a:rPr lang="en-US" altLang="en-US" sz="2800">
                <a:solidFill>
                  <a:srgbClr val="273239"/>
                </a:solidFill>
                <a:latin typeface="Garamond" panose="02020404030301010803" pitchFamily="18" charset="0"/>
              </a:rPr>
              <a:t>Let’s take Bitcoin for example because it is the most popular use case of </a:t>
            </a:r>
            <a:r>
              <a:rPr lang="en-US" altLang="en-US" sz="2800" b="1">
                <a:solidFill>
                  <a:srgbClr val="273239"/>
                </a:solidFill>
                <a:latin typeface="Garamond" panose="02020404030301010803" pitchFamily="18" charset="0"/>
              </a:rPr>
              <a:t>decentralized systems. </a:t>
            </a:r>
            <a:r>
              <a:rPr lang="en-US" altLang="en-US" sz="2800">
                <a:solidFill>
                  <a:srgbClr val="273239"/>
                </a:solidFill>
                <a:latin typeface="Garamond" panose="02020404030301010803" pitchFamily="18" charset="0"/>
              </a:rPr>
              <a:t>No single entity/organization owns the bitcoin network. The network is a sum of all the nodes who talk to each other for maintaining the amount of bitcoin every account holder has.</a:t>
            </a:r>
          </a:p>
          <a:p>
            <a:pPr algn="just"/>
            <a:r>
              <a:rPr lang="en-US" altLang="en-US" sz="2800" b="1" u="sng">
                <a:solidFill>
                  <a:srgbClr val="FF0000"/>
                </a:solidFill>
                <a:latin typeface="Garamond" panose="02020404030301010803" pitchFamily="18" charset="0"/>
              </a:rPr>
              <a:t>Characteristics of a Decentralized System</a:t>
            </a:r>
            <a:r>
              <a:rPr lang="en-US" altLang="en-US" sz="2800" b="1">
                <a:solidFill>
                  <a:srgbClr val="273239"/>
                </a:solidFill>
                <a:latin typeface="Garamond" panose="02020404030301010803" pitchFamily="18" charset="0"/>
              </a:rPr>
              <a:t> </a:t>
            </a:r>
          </a:p>
          <a:p>
            <a:pPr algn="just"/>
            <a:r>
              <a:rPr lang="en-US" altLang="en-US" sz="2800" b="1" u="sng">
                <a:solidFill>
                  <a:srgbClr val="273239"/>
                </a:solidFill>
                <a:latin typeface="Garamond" panose="02020404030301010803" pitchFamily="18" charset="0"/>
              </a:rPr>
              <a:t>Lack of a global clock</a:t>
            </a:r>
            <a:r>
              <a:rPr lang="en-US" altLang="en-US" sz="2800">
                <a:solidFill>
                  <a:srgbClr val="273239"/>
                </a:solidFill>
                <a:latin typeface="Garamond" panose="02020404030301010803" pitchFamily="18" charset="0"/>
              </a:rPr>
              <a:t>: Every node is independent of each other and hence, has different clocks that they run and follow.</a:t>
            </a:r>
          </a:p>
          <a:p>
            <a:pPr algn="just"/>
            <a:r>
              <a:rPr lang="en-US" altLang="en-US" sz="2800" b="1" u="sng">
                <a:solidFill>
                  <a:srgbClr val="273239"/>
                </a:solidFill>
                <a:latin typeface="Garamond" panose="02020404030301010803" pitchFamily="18" charset="0"/>
              </a:rPr>
              <a:t>Multiple central units </a:t>
            </a:r>
            <a:r>
              <a:rPr lang="en-US" altLang="en-US" sz="2800">
                <a:solidFill>
                  <a:srgbClr val="273239"/>
                </a:solidFill>
                <a:latin typeface="Garamond" panose="02020404030301010803" pitchFamily="18" charset="0"/>
              </a:rPr>
              <a:t>(Computers/Nodes/Servers): More than one central unit which can listen for connections from other nodes</a:t>
            </a:r>
          </a:p>
          <a:p>
            <a:pPr algn="just"/>
            <a:r>
              <a:rPr lang="en-US" altLang="en-US" sz="2800" b="1" u="sng">
                <a:solidFill>
                  <a:srgbClr val="273239"/>
                </a:solidFill>
                <a:latin typeface="Garamond" panose="02020404030301010803" pitchFamily="18" charset="0"/>
              </a:rPr>
              <a:t>Dependent failure of components</a:t>
            </a:r>
            <a:r>
              <a:rPr lang="en-US" altLang="en-US" sz="2800">
                <a:solidFill>
                  <a:srgbClr val="273239"/>
                </a:solidFill>
                <a:latin typeface="Garamond" panose="02020404030301010803" pitchFamily="18" charset="0"/>
              </a:rPr>
              <a:t>: one central node failure causes a part of the system to fail; not the whole system</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IN" altLang="en-US" sz="2800" dirty="0"/>
              <a:t>Vanity addresses</a:t>
            </a:r>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457200" y="664368"/>
            <a:ext cx="8033082" cy="6048672"/>
          </a:xfrm>
          <a:ln>
            <a:solidFill>
              <a:schemeClr val="tx2"/>
            </a:solidFill>
          </a:ln>
        </p:spPr>
        <p:txBody>
          <a:bodyPr/>
          <a:lstStyle/>
          <a:p>
            <a:pPr algn="just"/>
            <a:r>
              <a:rPr lang="en-US" sz="2800" b="0" i="0" dirty="0">
                <a:solidFill>
                  <a:srgbClr val="424242"/>
                </a:solidFill>
                <a:effectLst/>
              </a:rPr>
              <a:t>The standard addresses that are generated in the wallets are </a:t>
            </a:r>
            <a:r>
              <a:rPr lang="en-US" sz="2800" b="1" i="0" dirty="0">
                <a:solidFill>
                  <a:srgbClr val="424242"/>
                </a:solidFill>
                <a:effectLst/>
              </a:rPr>
              <a:t>composed of randomly </a:t>
            </a:r>
            <a:r>
              <a:rPr lang="en-US" sz="2800" b="0" i="0" dirty="0">
                <a:solidFill>
                  <a:srgbClr val="424242"/>
                </a:solidFill>
                <a:effectLst/>
              </a:rPr>
              <a:t>ordered alphanumeric characters, without any </a:t>
            </a:r>
            <a:r>
              <a:rPr lang="en-US" sz="2800" b="1" i="0" dirty="0">
                <a:solidFill>
                  <a:srgbClr val="424242"/>
                </a:solidFill>
                <a:effectLst/>
              </a:rPr>
              <a:t>special order </a:t>
            </a:r>
            <a:r>
              <a:rPr lang="en-US" sz="2800" b="0" i="0" dirty="0">
                <a:solidFill>
                  <a:srgbClr val="424242"/>
                </a:solidFill>
                <a:effectLst/>
              </a:rPr>
              <a:t>or meaning. </a:t>
            </a:r>
          </a:p>
          <a:p>
            <a:pPr algn="just"/>
            <a:r>
              <a:rPr lang="en-US" sz="2800" b="0" i="0" dirty="0">
                <a:solidFill>
                  <a:srgbClr val="424242"/>
                </a:solidFill>
                <a:effectLst/>
              </a:rPr>
              <a:t>However, today, there is the ability to personalize these same addresses and add a special touch, either through a name, a brand, a special word, or a slightly more complete message</a:t>
            </a:r>
            <a:r>
              <a:rPr lang="en-US" sz="2400" b="0" i="0" dirty="0">
                <a:solidFill>
                  <a:srgbClr val="424242"/>
                </a:solidFill>
                <a:effectLst/>
              </a:rPr>
              <a:t>.</a:t>
            </a:r>
          </a:p>
          <a:p>
            <a:pPr marL="0" indent="0" algn="just">
              <a:buNone/>
            </a:pPr>
            <a:endParaRPr lang="en-US" altLang="en-US" sz="2400" b="1" dirty="0"/>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100</a:t>
            </a:fld>
            <a:endParaRPr lang="en-US" altLang="en-US" sz="1400" dirty="0">
              <a:solidFill>
                <a:srgbClr val="FF3300"/>
              </a:solidFill>
              <a:latin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102168375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260681" y="152400"/>
            <a:ext cx="8622637" cy="6553200"/>
          </a:xfrm>
          <a:ln>
            <a:solidFill>
              <a:schemeClr val="tx2"/>
            </a:solidFill>
          </a:ln>
        </p:spPr>
        <p:txBody>
          <a:bodyPr/>
          <a:lstStyle/>
          <a:p>
            <a:pPr marL="0" indent="0" algn="just">
              <a:buNone/>
            </a:pPr>
            <a:r>
              <a:rPr lang="en-US" sz="2400" b="1" i="0" dirty="0">
                <a:solidFill>
                  <a:srgbClr val="0070C0"/>
                </a:solidFill>
                <a:effectLst/>
                <a:latin typeface="var(--h2_typography-font-family)"/>
              </a:rPr>
              <a:t>How are Vanity Addresses generated?</a:t>
            </a:r>
          </a:p>
          <a:p>
            <a:pPr algn="l"/>
            <a:r>
              <a:rPr lang="en-US" sz="2000" b="0" i="0" dirty="0">
                <a:solidFill>
                  <a:srgbClr val="424242"/>
                </a:solidFill>
                <a:effectLst/>
              </a:rPr>
              <a:t>The process for generating a vanity address is exactly the same as generating a normal address, </a:t>
            </a:r>
            <a:r>
              <a:rPr lang="en-US" sz="2000" b="1" i="0" dirty="0">
                <a:solidFill>
                  <a:srgbClr val="424242"/>
                </a:solidFill>
                <a:effectLst/>
              </a:rPr>
              <a:t>generating a private key, </a:t>
            </a:r>
            <a:r>
              <a:rPr lang="en-US" sz="2000" b="0" i="0" dirty="0">
                <a:solidFill>
                  <a:srgbClr val="424242"/>
                </a:solidFill>
                <a:effectLst/>
              </a:rPr>
              <a:t>from which the public key will be derived. </a:t>
            </a:r>
          </a:p>
          <a:p>
            <a:pPr algn="l"/>
            <a:r>
              <a:rPr lang="en-US" sz="2000" b="0" i="0" dirty="0">
                <a:solidFill>
                  <a:srgbClr val="424242"/>
                </a:solidFill>
                <a:effectLst/>
              </a:rPr>
              <a:t>Then, from that public key a Bitcoin address will be generated, which will be verified to see if it meets the </a:t>
            </a:r>
            <a:r>
              <a:rPr lang="en-US" sz="2000" b="1" i="0" dirty="0">
                <a:solidFill>
                  <a:srgbClr val="424242"/>
                </a:solidFill>
                <a:effectLst/>
              </a:rPr>
              <a:t>vanity pattern </a:t>
            </a:r>
            <a:r>
              <a:rPr lang="en-US" sz="2000" b="0" i="0" dirty="0">
                <a:solidFill>
                  <a:srgbClr val="424242"/>
                </a:solidFill>
                <a:effectLst/>
              </a:rPr>
              <a:t>that is being sought. If so, it would result in a </a:t>
            </a:r>
            <a:r>
              <a:rPr lang="en-US" sz="2000" b="1" i="0" dirty="0">
                <a:solidFill>
                  <a:srgbClr val="424242"/>
                </a:solidFill>
                <a:effectLst/>
              </a:rPr>
              <a:t>custom address </a:t>
            </a:r>
            <a:r>
              <a:rPr lang="en-US" sz="2000" b="0" i="0" dirty="0">
                <a:solidFill>
                  <a:srgbClr val="424242"/>
                </a:solidFill>
                <a:effectLst/>
              </a:rPr>
              <a:t>that meets the requirements. </a:t>
            </a:r>
          </a:p>
          <a:p>
            <a:pPr algn="l"/>
            <a:r>
              <a:rPr lang="en-US" sz="2000" b="0" i="0" dirty="0">
                <a:solidFill>
                  <a:srgbClr val="424242"/>
                </a:solidFill>
                <a:effectLst/>
              </a:rPr>
              <a:t>Otherwise, it would be necessary to carry out the entire process again. This will be repeated until the </a:t>
            </a:r>
            <a:r>
              <a:rPr lang="en-US" sz="2000" b="1" i="0" dirty="0">
                <a:solidFill>
                  <a:srgbClr val="424242"/>
                </a:solidFill>
                <a:effectLst/>
              </a:rPr>
              <a:t>desired address is found.</a:t>
            </a:r>
          </a:p>
          <a:p>
            <a:pPr algn="l"/>
            <a:r>
              <a:rPr lang="en-US" sz="2000" b="0" i="0" dirty="0">
                <a:solidFill>
                  <a:srgbClr val="424242"/>
                </a:solidFill>
                <a:effectLst/>
              </a:rPr>
              <a:t>Generally, this process is repeated several hundred or millions of times, until the addresses with the desired pattern are found. </a:t>
            </a:r>
          </a:p>
          <a:p>
            <a:pPr algn="l"/>
            <a:r>
              <a:rPr lang="en-US" sz="2000" b="0" i="0" dirty="0">
                <a:solidFill>
                  <a:srgbClr val="424242"/>
                </a:solidFill>
                <a:effectLst/>
              </a:rPr>
              <a:t>Once the address is found, the user will have a "vanity address", being able to control it in the same way that any normal Bitcoin address is operated.</a:t>
            </a:r>
          </a:p>
          <a:p>
            <a:pPr marL="0" indent="0" algn="just">
              <a:buNone/>
            </a:pPr>
            <a:endParaRPr lang="en-US" altLang="en-US" sz="2400" b="1" dirty="0"/>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101</a:t>
            </a:fld>
            <a:endParaRPr lang="en-US" altLang="en-US" sz="1400" dirty="0">
              <a:solidFill>
                <a:srgbClr val="FF3300"/>
              </a:solidFill>
              <a:latin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39265142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IN" altLang="en-US" sz="2800" dirty="0"/>
              <a:t>Vanity addresses</a:t>
            </a:r>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251520" y="476672"/>
            <a:ext cx="8622637" cy="6228928"/>
          </a:xfrm>
          <a:ln>
            <a:solidFill>
              <a:schemeClr val="tx2"/>
            </a:solidFill>
          </a:ln>
        </p:spPr>
        <p:txBody>
          <a:bodyPr/>
          <a:lstStyle/>
          <a:p>
            <a:pPr marL="0" indent="0" algn="just">
              <a:buNone/>
            </a:pPr>
            <a:r>
              <a:rPr lang="en-US" sz="2400" b="1" i="0" dirty="0">
                <a:solidFill>
                  <a:srgbClr val="0070C0"/>
                </a:solidFill>
                <a:effectLst/>
              </a:rPr>
              <a:t>Ways to generate a vanity address</a:t>
            </a:r>
          </a:p>
          <a:p>
            <a:pPr algn="just"/>
            <a:r>
              <a:rPr lang="en-US" sz="2300" b="0" i="0" dirty="0">
                <a:solidFill>
                  <a:srgbClr val="424242"/>
                </a:solidFill>
                <a:effectLst/>
              </a:rPr>
              <a:t>There are </a:t>
            </a:r>
            <a:r>
              <a:rPr lang="en-US" sz="2300" b="1" i="0" dirty="0">
                <a:solidFill>
                  <a:srgbClr val="424242"/>
                </a:solidFill>
                <a:effectLst/>
              </a:rPr>
              <a:t>2 methods </a:t>
            </a:r>
            <a:r>
              <a:rPr lang="en-US" sz="2300" b="0" i="0" dirty="0">
                <a:solidFill>
                  <a:srgbClr val="424242"/>
                </a:solidFill>
                <a:effectLst/>
              </a:rPr>
              <a:t>by which vanity addresses can be generated. </a:t>
            </a:r>
          </a:p>
          <a:p>
            <a:pPr algn="just"/>
            <a:r>
              <a:rPr lang="en-US" sz="2300" dirty="0">
                <a:solidFill>
                  <a:srgbClr val="424242"/>
                </a:solidFill>
              </a:rPr>
              <a:t>T</a:t>
            </a:r>
            <a:r>
              <a:rPr lang="en-US" sz="2300" b="0" i="0" dirty="0">
                <a:solidFill>
                  <a:srgbClr val="424242"/>
                </a:solidFill>
                <a:effectLst/>
              </a:rPr>
              <a:t>he </a:t>
            </a:r>
            <a:r>
              <a:rPr lang="en-US" sz="2300" b="1" i="0" dirty="0">
                <a:solidFill>
                  <a:srgbClr val="424242"/>
                </a:solidFill>
                <a:effectLst/>
              </a:rPr>
              <a:t>safe method </a:t>
            </a:r>
            <a:r>
              <a:rPr lang="en-US" sz="2300" b="0" i="0" dirty="0">
                <a:solidFill>
                  <a:srgbClr val="424242"/>
                </a:solidFill>
                <a:effectLst/>
              </a:rPr>
              <a:t>would be to generate them </a:t>
            </a:r>
            <a:r>
              <a:rPr lang="en-US" sz="2300" b="1" i="0" dirty="0">
                <a:solidFill>
                  <a:srgbClr val="424242"/>
                </a:solidFill>
                <a:effectLst/>
              </a:rPr>
              <a:t>personally and privately</a:t>
            </a:r>
            <a:r>
              <a:rPr lang="en-US" sz="2300" b="0" i="0" dirty="0">
                <a:solidFill>
                  <a:srgbClr val="424242"/>
                </a:solidFill>
                <a:effectLst/>
              </a:rPr>
              <a:t>, using computer equipment with the appropriate programs. </a:t>
            </a:r>
          </a:p>
          <a:p>
            <a:pPr algn="just"/>
            <a:r>
              <a:rPr lang="en-US" sz="2300" b="0" i="0" dirty="0">
                <a:solidFill>
                  <a:srgbClr val="424242"/>
                </a:solidFill>
                <a:effectLst/>
              </a:rPr>
              <a:t>Although to carry out this process it is necessary to have a certain degree of computer and programming knowledge.</a:t>
            </a:r>
          </a:p>
          <a:p>
            <a:pPr algn="just"/>
            <a:r>
              <a:rPr lang="en-US" sz="2300" b="0" i="0" dirty="0">
                <a:solidFill>
                  <a:srgbClr val="424242"/>
                </a:solidFill>
                <a:effectLst/>
              </a:rPr>
              <a:t>The second method is much simpler but also less secure and reliable. </a:t>
            </a:r>
          </a:p>
          <a:p>
            <a:pPr algn="just"/>
            <a:r>
              <a:rPr lang="en-US" sz="2300" b="0" i="0" dirty="0">
                <a:solidFill>
                  <a:srgbClr val="424242"/>
                </a:solidFill>
                <a:effectLst/>
              </a:rPr>
              <a:t>It consists of using some type of online service to generate these addresses, through which you would have a vanity address very quickly since these services generally have a lot of processing power. </a:t>
            </a:r>
          </a:p>
          <a:p>
            <a:pPr marL="0" indent="0" algn="just">
              <a:buNone/>
            </a:pPr>
            <a:endParaRPr lang="en-US" altLang="en-US" sz="2400" b="1" dirty="0"/>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102</a:t>
            </a:fld>
            <a:endParaRPr lang="en-US" altLang="en-US" sz="1400" dirty="0">
              <a:solidFill>
                <a:srgbClr val="FF3300"/>
              </a:solidFill>
              <a:latin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39297130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IN" altLang="en-US" sz="2800" dirty="0"/>
              <a:t>Vanity addresses</a:t>
            </a:r>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251520" y="476672"/>
            <a:ext cx="8622637" cy="6228928"/>
          </a:xfrm>
          <a:ln>
            <a:solidFill>
              <a:schemeClr val="tx2"/>
            </a:solidFill>
          </a:ln>
        </p:spPr>
        <p:txBody>
          <a:bodyPr/>
          <a:lstStyle/>
          <a:p>
            <a:pPr algn="just"/>
            <a:r>
              <a:rPr lang="en-US" sz="2400" b="0" i="0" dirty="0">
                <a:solidFill>
                  <a:srgbClr val="424242"/>
                </a:solidFill>
                <a:effectLst/>
              </a:rPr>
              <a:t>But, at the same time, there is a risk that the owners of these services keep the </a:t>
            </a:r>
            <a:r>
              <a:rPr lang="en-US" sz="2400" b="1" i="0" dirty="0">
                <a:solidFill>
                  <a:srgbClr val="424242"/>
                </a:solidFill>
                <a:effectLst/>
              </a:rPr>
              <a:t>private key </a:t>
            </a:r>
            <a:r>
              <a:rPr lang="en-US" sz="2400" b="0" i="0" dirty="0">
                <a:solidFill>
                  <a:srgbClr val="424242"/>
                </a:solidFill>
                <a:effectLst/>
              </a:rPr>
              <a:t>that was generated with the address.</a:t>
            </a:r>
          </a:p>
          <a:p>
            <a:pPr algn="just"/>
            <a:r>
              <a:rPr lang="en-US" sz="2400" b="0" i="0" dirty="0">
                <a:solidFill>
                  <a:srgbClr val="424242"/>
                </a:solidFill>
                <a:effectLst/>
              </a:rPr>
              <a:t>Therefore, we would </a:t>
            </a:r>
            <a:r>
              <a:rPr lang="en-US" sz="2400" b="1" i="0" dirty="0">
                <a:solidFill>
                  <a:srgbClr val="424242"/>
                </a:solidFill>
                <a:effectLst/>
              </a:rPr>
              <a:t>not </a:t>
            </a:r>
            <a:r>
              <a:rPr lang="en-US" sz="2400" b="0" i="0" dirty="0">
                <a:solidFill>
                  <a:srgbClr val="424242"/>
                </a:solidFill>
                <a:effectLst/>
              </a:rPr>
              <a:t>be the </a:t>
            </a:r>
            <a:r>
              <a:rPr lang="en-US" sz="2400" b="1" i="0" dirty="0">
                <a:solidFill>
                  <a:srgbClr val="424242"/>
                </a:solidFill>
                <a:effectLst/>
              </a:rPr>
              <a:t>only ones </a:t>
            </a:r>
            <a:r>
              <a:rPr lang="en-US" sz="2400" b="0" i="0" dirty="0">
                <a:solidFill>
                  <a:srgbClr val="424242"/>
                </a:solidFill>
                <a:effectLst/>
              </a:rPr>
              <a:t>who have the private key associated with the </a:t>
            </a:r>
            <a:r>
              <a:rPr lang="en-US" sz="2400" b="1" i="0" dirty="0">
                <a:solidFill>
                  <a:srgbClr val="424242"/>
                </a:solidFill>
                <a:effectLst/>
              </a:rPr>
              <a:t>vanity address. </a:t>
            </a:r>
          </a:p>
          <a:p>
            <a:pPr algn="just"/>
            <a:r>
              <a:rPr lang="en-US" sz="2400" b="0" i="0" dirty="0">
                <a:solidFill>
                  <a:srgbClr val="424242"/>
                </a:solidFill>
                <a:effectLst/>
              </a:rPr>
              <a:t> This represents a very serious security breach</a:t>
            </a:r>
            <a:r>
              <a:rPr lang="en-US" sz="2400" b="0" i="0" dirty="0">
                <a:solidFill>
                  <a:srgbClr val="424242"/>
                </a:solidFill>
                <a:effectLst/>
                <a:latin typeface="Open Sans" panose="020B0606030504020204" pitchFamily="34" charset="0"/>
              </a:rPr>
              <a:t>.</a:t>
            </a:r>
          </a:p>
          <a:p>
            <a:pPr marL="0" indent="0" algn="just">
              <a:buNone/>
            </a:pPr>
            <a:r>
              <a:rPr lang="en-US" altLang="en-US" sz="2400" b="1" u="sng" dirty="0">
                <a:solidFill>
                  <a:srgbClr val="0070C0"/>
                </a:solidFill>
              </a:rPr>
              <a:t>Online services</a:t>
            </a:r>
          </a:p>
          <a:p>
            <a:pPr algn="just"/>
            <a:r>
              <a:rPr lang="en-US" altLang="en-US" sz="2300" dirty="0"/>
              <a:t>To generate a vanity address, you can use </a:t>
            </a:r>
            <a:r>
              <a:rPr lang="en-US" altLang="en-US" sz="2300" b="1" dirty="0"/>
              <a:t>external online </a:t>
            </a:r>
            <a:r>
              <a:rPr lang="en-US" altLang="en-US" sz="2300" dirty="0"/>
              <a:t>services, that is, third-party services that offer the possibility of generating these addresses in a personalized way and appropriate to our needs. </a:t>
            </a:r>
          </a:p>
          <a:p>
            <a:pPr algn="just"/>
            <a:r>
              <a:rPr lang="en-US" altLang="en-US" sz="2300" dirty="0"/>
              <a:t>Many of these services generate vanity addresses for free or at a very low cost.</a:t>
            </a:r>
          </a:p>
          <a:p>
            <a:pPr marL="0" indent="0" algn="just">
              <a:buNone/>
            </a:pPr>
            <a:endParaRPr lang="en-US" altLang="en-US" sz="2400" dirty="0"/>
          </a:p>
          <a:p>
            <a:pPr marL="0" indent="0" algn="just">
              <a:buNone/>
            </a:pPr>
            <a:r>
              <a:rPr lang="en-US" altLang="en-US" sz="2400" dirty="0"/>
              <a:t>However, as already mentioned above, letting a third party get involved in generating your address that we are going to use is extremely dangerous, it could mean that said user also keeps the private keys associated with the created address and get hold of all money deposited at that address. Do not use this form of generation if not as an educational action.</a:t>
            </a:r>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103</a:t>
            </a:fld>
            <a:endParaRPr lang="en-US" altLang="en-US" sz="1400" dirty="0">
              <a:solidFill>
                <a:srgbClr val="FF3300"/>
              </a:solidFill>
              <a:latin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18062324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IN" altLang="en-US" sz="2800" dirty="0"/>
              <a:t>Vanity addresses</a:t>
            </a:r>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251520" y="476672"/>
            <a:ext cx="8622637" cy="6048672"/>
          </a:xfrm>
          <a:ln>
            <a:solidFill>
              <a:schemeClr val="tx2"/>
            </a:solidFill>
          </a:ln>
        </p:spPr>
        <p:txBody>
          <a:bodyPr/>
          <a:lstStyle/>
          <a:p>
            <a:pPr algn="just"/>
            <a:r>
              <a:rPr lang="en-US" altLang="en-US" sz="2400" dirty="0"/>
              <a:t>However, as already mentioned above, letting a </a:t>
            </a:r>
            <a:r>
              <a:rPr lang="en-US" altLang="en-US" sz="2400" b="1" dirty="0"/>
              <a:t>third party </a:t>
            </a:r>
            <a:r>
              <a:rPr lang="en-US" altLang="en-US" sz="2400" dirty="0"/>
              <a:t>get involved in generating the address that we are going to use is extremely dangerous, </a:t>
            </a:r>
            <a:r>
              <a:rPr lang="en-US" altLang="en-US" sz="2400" dirty="0" err="1"/>
              <a:t>ie</a:t>
            </a:r>
            <a:r>
              <a:rPr lang="en-US" altLang="en-US" sz="2400" dirty="0"/>
              <a:t>: the user also keeps the private keys associated with the created address and gets hold of all money deposited at that address. </a:t>
            </a:r>
          </a:p>
          <a:p>
            <a:pPr algn="just"/>
            <a:r>
              <a:rPr lang="en-US" altLang="en-US" sz="2400" dirty="0"/>
              <a:t>Do not use this form of generation if not as an educational activity.</a:t>
            </a:r>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104</a:t>
            </a:fld>
            <a:endParaRPr lang="en-US" altLang="en-US" sz="1400" dirty="0">
              <a:solidFill>
                <a:srgbClr val="FF3300"/>
              </a:solidFill>
              <a:latin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33698906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IN" altLang="en-US" sz="2800" dirty="0"/>
              <a:t>Vanity addresses</a:t>
            </a:r>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251520" y="476672"/>
            <a:ext cx="8622637" cy="6228928"/>
          </a:xfrm>
          <a:ln>
            <a:solidFill>
              <a:schemeClr val="tx2"/>
            </a:solidFill>
          </a:ln>
        </p:spPr>
        <p:txBody>
          <a:bodyPr/>
          <a:lstStyle/>
          <a:p>
            <a:pPr marL="0" indent="0" algn="l">
              <a:buNone/>
            </a:pPr>
            <a:r>
              <a:rPr lang="en-US" sz="2000" b="1" i="0" u="sng" dirty="0">
                <a:effectLst/>
                <a:latin typeface="Open Sans" panose="020B0606030504020204" pitchFamily="34" charset="0"/>
              </a:rPr>
              <a:t>Scripts</a:t>
            </a:r>
          </a:p>
          <a:p>
            <a:pPr algn="just"/>
            <a:r>
              <a:rPr lang="en-US" sz="2000" b="0" i="0" dirty="0">
                <a:solidFill>
                  <a:srgbClr val="424242"/>
                </a:solidFill>
                <a:effectLst/>
                <a:latin typeface="Open Sans" panose="020B0606030504020204" pitchFamily="34" charset="0"/>
              </a:rPr>
              <a:t>To generate a vanity address in a safe, private, and personal way, you can use  </a:t>
            </a:r>
            <a:r>
              <a:rPr lang="en-US" sz="2000" b="1" i="0" u="none" strike="noStrike" dirty="0" err="1">
                <a:solidFill>
                  <a:srgbClr val="424242"/>
                </a:solidFill>
                <a:effectLst/>
                <a:latin typeface="Open Sans" panose="020B0606030504020204" pitchFamily="34" charset="0"/>
                <a:hlinkClick r:id="rId2"/>
              </a:rPr>
              <a:t>VanityGen</a:t>
            </a:r>
            <a:r>
              <a:rPr lang="en-US" sz="2000" b="0" i="0" dirty="0">
                <a:solidFill>
                  <a:srgbClr val="424242"/>
                </a:solidFill>
                <a:effectLst/>
                <a:latin typeface="Open Sans" panose="020B0606030504020204" pitchFamily="34" charset="0"/>
              </a:rPr>
              <a:t>. Which is an </a:t>
            </a:r>
            <a:r>
              <a:rPr lang="en-US" sz="2000" b="1" i="1" dirty="0">
                <a:solidFill>
                  <a:srgbClr val="FF0000"/>
                </a:solidFill>
                <a:effectLst/>
                <a:latin typeface="Open Sans" panose="020B0606030504020204" pitchFamily="34" charset="0"/>
              </a:rPr>
              <a:t>open-source vanity address </a:t>
            </a:r>
            <a:r>
              <a:rPr lang="en-US" sz="2000" b="0" i="0" dirty="0">
                <a:solidFill>
                  <a:srgbClr val="424242"/>
                </a:solidFill>
                <a:effectLst/>
                <a:latin typeface="Open Sans" panose="020B0606030504020204" pitchFamily="34" charset="0"/>
              </a:rPr>
              <a:t>generator where you will have control of the generation. You will need a minimum of computer knowledge.</a:t>
            </a:r>
          </a:p>
          <a:p>
            <a:pPr algn="just"/>
            <a:r>
              <a:rPr lang="en-US" sz="2000" b="1" i="0" dirty="0" err="1">
                <a:solidFill>
                  <a:srgbClr val="424242"/>
                </a:solidFill>
                <a:effectLst/>
                <a:latin typeface="Open Sans" panose="020B0606030504020204" pitchFamily="34" charset="0"/>
              </a:rPr>
              <a:t>VanityGen</a:t>
            </a:r>
            <a:r>
              <a:rPr lang="en-US" sz="2000" b="0" i="0" dirty="0">
                <a:solidFill>
                  <a:srgbClr val="424242"/>
                </a:solidFill>
                <a:effectLst/>
                <a:latin typeface="Open Sans" panose="020B0606030504020204" pitchFamily="34" charset="0"/>
              </a:rPr>
              <a:t> allows you to create vanity addresses without an </a:t>
            </a:r>
            <a:r>
              <a:rPr lang="en-US" sz="2000" b="1" i="0" dirty="0">
                <a:solidFill>
                  <a:srgbClr val="424242"/>
                </a:solidFill>
                <a:effectLst/>
                <a:latin typeface="Open Sans" panose="020B0606030504020204" pitchFamily="34" charset="0"/>
              </a:rPr>
              <a:t>internet connection</a:t>
            </a:r>
            <a:r>
              <a:rPr lang="en-US" sz="2000" b="0" i="0" dirty="0">
                <a:solidFill>
                  <a:srgbClr val="424242"/>
                </a:solidFill>
                <a:effectLst/>
                <a:latin typeface="Open Sans" panose="020B0606030504020204" pitchFamily="34" charset="0"/>
              </a:rPr>
              <a:t>, and although its process can be </a:t>
            </a:r>
            <a:r>
              <a:rPr lang="en-US" sz="2000" b="1" i="0" dirty="0">
                <a:solidFill>
                  <a:srgbClr val="424242"/>
                </a:solidFill>
                <a:effectLst/>
                <a:latin typeface="Open Sans" panose="020B0606030504020204" pitchFamily="34" charset="0"/>
              </a:rPr>
              <a:t>very slow</a:t>
            </a:r>
            <a:r>
              <a:rPr lang="en-US" sz="2000" b="0" i="0" dirty="0">
                <a:solidFill>
                  <a:srgbClr val="424242"/>
                </a:solidFill>
                <a:effectLst/>
                <a:latin typeface="Open Sans" panose="020B0606030504020204" pitchFamily="34" charset="0"/>
              </a:rPr>
              <a:t>, it is the </a:t>
            </a:r>
            <a:r>
              <a:rPr lang="en-US" sz="2000" b="1" i="0" dirty="0">
                <a:solidFill>
                  <a:srgbClr val="424242"/>
                </a:solidFill>
                <a:effectLst/>
                <a:latin typeface="Open Sans" panose="020B0606030504020204" pitchFamily="34" charset="0"/>
              </a:rPr>
              <a:t>safest way </a:t>
            </a:r>
            <a:r>
              <a:rPr lang="en-US" sz="2000" b="0" i="0" dirty="0">
                <a:solidFill>
                  <a:srgbClr val="424242"/>
                </a:solidFill>
                <a:effectLst/>
                <a:latin typeface="Open Sans" panose="020B0606030504020204" pitchFamily="34" charset="0"/>
              </a:rPr>
              <a:t>to obtain this </a:t>
            </a:r>
            <a:r>
              <a:rPr lang="en-US" sz="2000" b="1" i="0" dirty="0">
                <a:solidFill>
                  <a:srgbClr val="424242"/>
                </a:solidFill>
                <a:effectLst/>
                <a:latin typeface="Open Sans" panose="020B0606030504020204" pitchFamily="34" charset="0"/>
              </a:rPr>
              <a:t>type of address</a:t>
            </a:r>
            <a:r>
              <a:rPr lang="en-US" sz="2000" b="0" i="0" dirty="0">
                <a:solidFill>
                  <a:srgbClr val="424242"/>
                </a:solidFill>
                <a:effectLst/>
                <a:latin typeface="Open Sans" panose="020B0606030504020204" pitchFamily="34" charset="0"/>
              </a:rPr>
              <a:t>.</a:t>
            </a:r>
          </a:p>
          <a:p>
            <a:pPr algn="just"/>
            <a:r>
              <a:rPr lang="en-US" sz="2000" b="0" i="0" dirty="0">
                <a:solidFill>
                  <a:srgbClr val="424242"/>
                </a:solidFill>
                <a:effectLst/>
                <a:latin typeface="Open Sans" panose="020B0606030504020204" pitchFamily="34" charset="0"/>
              </a:rPr>
              <a:t> Since nobody else will know or have access to the private key, and therefore, the funds deposited in it will be safe.</a:t>
            </a:r>
          </a:p>
          <a:p>
            <a:pPr algn="just"/>
            <a:r>
              <a:rPr lang="en-US" sz="2000" b="0" i="0" dirty="0">
                <a:solidFill>
                  <a:srgbClr val="424242"/>
                </a:solidFill>
                <a:effectLst/>
                <a:latin typeface="Open Sans" panose="020B0606030504020204" pitchFamily="34" charset="0"/>
              </a:rPr>
              <a:t>However, according to the pattern or structure of the management that is desired, it will be the difficulty of the generation process, which can take days or even weeks. </a:t>
            </a:r>
            <a:endParaRPr lang="en-US" altLang="en-US" sz="2400" dirty="0"/>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105</a:t>
            </a:fld>
            <a:endParaRPr lang="en-US" altLang="en-US" sz="1400" dirty="0">
              <a:solidFill>
                <a:srgbClr val="FF3300"/>
              </a:solidFill>
              <a:latin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16318229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IN" altLang="en-US" sz="2800" dirty="0"/>
              <a:t>Vanity addresses</a:t>
            </a:r>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251520" y="476672"/>
            <a:ext cx="8622637" cy="6048672"/>
          </a:xfrm>
          <a:ln>
            <a:solidFill>
              <a:schemeClr val="tx2"/>
            </a:solidFill>
          </a:ln>
        </p:spPr>
        <p:txBody>
          <a:bodyPr/>
          <a:lstStyle/>
          <a:p>
            <a:pPr algn="just"/>
            <a:r>
              <a:rPr lang="en-US" sz="2400" b="0" i="0" dirty="0">
                <a:solidFill>
                  <a:srgbClr val="424242"/>
                </a:solidFill>
                <a:effectLst/>
              </a:rPr>
              <a:t>That is, depending on the number of letters that you want to obtain in the address, the generation process will be very fast or very delayed. </a:t>
            </a:r>
          </a:p>
          <a:p>
            <a:pPr algn="just"/>
            <a:r>
              <a:rPr lang="en-US" sz="2400" b="0" i="0" dirty="0">
                <a:solidFill>
                  <a:srgbClr val="424242"/>
                </a:solidFill>
                <a:effectLst/>
              </a:rPr>
              <a:t>Thus, with each character that is added, the difficulty of the generator finding the desired pattern will increase.</a:t>
            </a:r>
          </a:p>
          <a:p>
            <a:pPr algn="just"/>
            <a:r>
              <a:rPr lang="en-US" sz="2400" b="1" i="0" dirty="0">
                <a:solidFill>
                  <a:srgbClr val="424242"/>
                </a:solidFill>
                <a:effectLst/>
              </a:rPr>
              <a:t>For example</a:t>
            </a:r>
            <a:r>
              <a:rPr lang="en-US" sz="2400" b="0" i="0" dirty="0">
                <a:solidFill>
                  <a:srgbClr val="424242"/>
                </a:solidFill>
                <a:effectLst/>
              </a:rPr>
              <a:t>, if you want to generate an address that contains the word </a:t>
            </a:r>
            <a:r>
              <a:rPr lang="en-US" sz="2400" b="1" i="0" dirty="0">
                <a:solidFill>
                  <a:srgbClr val="FF0000"/>
                </a:solidFill>
                <a:effectLst/>
              </a:rPr>
              <a:t>1Bet</a:t>
            </a:r>
            <a:r>
              <a:rPr lang="en-US" sz="2400" b="0" i="0" dirty="0">
                <a:solidFill>
                  <a:srgbClr val="424242"/>
                </a:solidFill>
                <a:effectLst/>
              </a:rPr>
              <a:t>, this pattern is appended in the </a:t>
            </a:r>
            <a:r>
              <a:rPr lang="en-US" sz="2400" b="0" i="0" dirty="0" err="1">
                <a:solidFill>
                  <a:srgbClr val="424242"/>
                </a:solidFill>
                <a:effectLst/>
              </a:rPr>
              <a:t>VanityGen</a:t>
            </a:r>
            <a:r>
              <a:rPr lang="en-US" sz="2400" b="0" i="0" dirty="0">
                <a:solidFill>
                  <a:srgbClr val="424242"/>
                </a:solidFill>
                <a:effectLst/>
              </a:rPr>
              <a:t> input data.</a:t>
            </a:r>
          </a:p>
          <a:p>
            <a:pPr algn="just"/>
            <a:r>
              <a:rPr lang="en-US" sz="2400" b="0" i="0" dirty="0">
                <a:solidFill>
                  <a:srgbClr val="424242"/>
                </a:solidFill>
                <a:effectLst/>
              </a:rPr>
              <a:t>The generator will then begin the process of finding a valid address that meets the established pattern. </a:t>
            </a:r>
          </a:p>
          <a:p>
            <a:pPr algn="just"/>
            <a:r>
              <a:rPr lang="en-US" sz="2400" b="0" i="0" dirty="0">
                <a:solidFill>
                  <a:srgbClr val="424242"/>
                </a:solidFill>
                <a:effectLst/>
              </a:rPr>
              <a:t>Once found, it will give a result similar to this:</a:t>
            </a:r>
          </a:p>
          <a:p>
            <a:pPr algn="just"/>
            <a:endParaRPr lang="en-US" altLang="en-US" sz="2400" dirty="0"/>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106</a:t>
            </a:fld>
            <a:endParaRPr lang="en-US" altLang="en-US" sz="1400" dirty="0">
              <a:solidFill>
                <a:srgbClr val="FF3300"/>
              </a:solidFill>
              <a:latin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12173484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IN" altLang="en-US" sz="2800" dirty="0"/>
              <a:t>Vanity addresses</a:t>
            </a:r>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107</a:t>
            </a:fld>
            <a:endParaRPr lang="en-US" altLang="en-US" sz="1400" dirty="0">
              <a:solidFill>
                <a:srgbClr val="FF3300"/>
              </a:solidFill>
              <a:latin typeface="Tahoma" panose="020B0604030504040204" pitchFamily="34" charset="0"/>
              <a:cs typeface="Arial" panose="020B0604020202020204" pitchFamily="34" charset="0"/>
            </a:endParaRPr>
          </a:p>
        </p:txBody>
      </p:sp>
      <p:sp>
        <p:nvSpPr>
          <p:cNvPr id="5" name="TextBox 4">
            <a:extLst>
              <a:ext uri="{FF2B5EF4-FFF2-40B4-BE49-F238E27FC236}">
                <a16:creationId xmlns:a16="http://schemas.microsoft.com/office/drawing/2014/main" id="{4F2CB99E-FA34-4CD4-7B19-F9D75173BAE7}"/>
              </a:ext>
            </a:extLst>
          </p:cNvPr>
          <p:cNvSpPr txBox="1"/>
          <p:nvPr/>
        </p:nvSpPr>
        <p:spPr>
          <a:xfrm>
            <a:off x="539552" y="980728"/>
            <a:ext cx="7416824" cy="5016758"/>
          </a:xfrm>
          <a:prstGeom prst="rect">
            <a:avLst/>
          </a:prstGeom>
          <a:noFill/>
          <a:ln>
            <a:solidFill>
              <a:schemeClr val="tx1"/>
            </a:solidFill>
          </a:ln>
        </p:spPr>
        <p:txBody>
          <a:bodyPr wrap="square">
            <a:spAutoFit/>
          </a:bodyPr>
          <a:lstStyle/>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Where it specifies the difficulty of the process, the established pattern, the generated custom address, and the associated private key.</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Keep in mind that, in addition to the difficulty of the pattern, in the generation of a vanity address, the power and speed of your equipment also have a significant influence. </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So for the creation of this type of address, it is recommended to use </a:t>
            </a:r>
            <a:r>
              <a:rPr lang="en-US" sz="2000" b="1" dirty="0">
                <a:latin typeface="Times New Roman" panose="02020603050405020304" pitchFamily="18" charset="0"/>
                <a:cs typeface="Times New Roman" panose="02020603050405020304" pitchFamily="18" charset="0"/>
              </a:rPr>
              <a:t>graphics processing equipment,</a:t>
            </a:r>
            <a:r>
              <a:rPr lang="en-US" sz="2000" dirty="0">
                <a:latin typeface="Times New Roman" panose="02020603050405020304" pitchFamily="18" charset="0"/>
                <a:cs typeface="Times New Roman" panose="02020603050405020304" pitchFamily="18" charset="0"/>
              </a:rPr>
              <a:t> known as </a:t>
            </a:r>
            <a:r>
              <a:rPr lang="en-US" sz="2000" b="1" dirty="0">
                <a:latin typeface="Times New Roman" panose="02020603050405020304" pitchFamily="18" charset="0"/>
                <a:cs typeface="Times New Roman" panose="02020603050405020304" pitchFamily="18" charset="0"/>
              </a:rPr>
              <a:t>GPU</a:t>
            </a:r>
            <a:r>
              <a:rPr lang="en-US" sz="2000" dirty="0">
                <a:latin typeface="Times New Roman" panose="02020603050405020304" pitchFamily="18" charset="0"/>
                <a:cs typeface="Times New Roman" panose="02020603050405020304" pitchFamily="18" charset="0"/>
              </a:rPr>
              <a:t>, since these teams have a much higher processing capacity than conventional CPUs.</a:t>
            </a:r>
          </a:p>
        </p:txBody>
      </p:sp>
      <p:pic>
        <p:nvPicPr>
          <p:cNvPr id="8" name="Picture 7">
            <a:extLst>
              <a:ext uri="{FF2B5EF4-FFF2-40B4-BE49-F238E27FC236}">
                <a16:creationId xmlns:a16="http://schemas.microsoft.com/office/drawing/2014/main" id="{EA8FA0CC-F9D9-9EBC-136B-2B17A201B28E}"/>
              </a:ext>
            </a:extLst>
          </p:cNvPr>
          <p:cNvPicPr>
            <a:picLocks noChangeAspect="1"/>
          </p:cNvPicPr>
          <p:nvPr/>
        </p:nvPicPr>
        <p:blipFill>
          <a:blip r:embed="rId2"/>
          <a:stretch>
            <a:fillRect/>
          </a:stretch>
        </p:blipFill>
        <p:spPr>
          <a:xfrm>
            <a:off x="827584" y="1124744"/>
            <a:ext cx="6535062" cy="1440160"/>
          </a:xfrm>
          <a:prstGeom prst="rect">
            <a:avLst/>
          </a:prstGeom>
        </p:spPr>
      </p:pic>
    </p:spTree>
    <p:extLst>
      <p:ext uri="{BB962C8B-B14F-4D97-AF65-F5344CB8AC3E}">
        <p14:creationId xmlns:p14="http://schemas.microsoft.com/office/powerpoint/2010/main" val="8608844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US" sz="2800" b="1" i="0" dirty="0">
                <a:solidFill>
                  <a:srgbClr val="444444"/>
                </a:solidFill>
                <a:effectLst/>
                <a:latin typeface="Yu Gothic UI Semibold" panose="020B0700000000000000" pitchFamily="34" charset="-128"/>
                <a:ea typeface="Yu Gothic UI Semibold" panose="020B0700000000000000" pitchFamily="34" charset="-128"/>
              </a:rPr>
              <a:t>Splitting and Sharing Keys</a:t>
            </a:r>
            <a:endParaRPr lang="en-IN" altLang="en-US" sz="4400" dirty="0">
              <a:latin typeface="Yu Gothic UI Semibold" panose="020B0700000000000000" pitchFamily="34" charset="-128"/>
              <a:ea typeface="Yu Gothic UI Semibold" panose="020B0700000000000000" pitchFamily="34" charset="-128"/>
            </a:endParaRPr>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457200" y="548680"/>
            <a:ext cx="8534400" cy="6156920"/>
          </a:xfrm>
          <a:ln>
            <a:solidFill>
              <a:schemeClr val="tx2"/>
            </a:solidFill>
          </a:ln>
        </p:spPr>
        <p:txBody>
          <a:bodyPr/>
          <a:lstStyle/>
          <a:p>
            <a:pPr marL="0" indent="0" algn="just">
              <a:buNone/>
            </a:pPr>
            <a:r>
              <a:rPr lang="en-US" altLang="en-US" sz="2800" b="1" u="sng" dirty="0"/>
              <a:t>Current key storage schemes</a:t>
            </a:r>
          </a:p>
          <a:p>
            <a:pPr marL="0" indent="0" algn="just">
              <a:buNone/>
            </a:pPr>
            <a:r>
              <a:rPr lang="en-US" altLang="en-US" sz="2400" b="1" dirty="0"/>
              <a:t>Problem: </a:t>
            </a:r>
            <a:r>
              <a:rPr lang="en-US" altLang="en-US" sz="2400" b="1" i="1" dirty="0">
                <a:solidFill>
                  <a:srgbClr val="FF0000"/>
                </a:solidFill>
              </a:rPr>
              <a:t>single point of failure</a:t>
            </a:r>
          </a:p>
          <a:p>
            <a:pPr marL="0" indent="0" algn="just">
              <a:buNone/>
            </a:pPr>
            <a:r>
              <a:rPr lang="en-US" altLang="en-US" sz="2400" b="1" dirty="0"/>
              <a:t>Trivial solution</a:t>
            </a:r>
            <a:r>
              <a:rPr lang="en-US" altLang="en-US" sz="2400" dirty="0"/>
              <a:t>: make multiple copies or backup</a:t>
            </a:r>
          </a:p>
          <a:p>
            <a:pPr algn="just">
              <a:buFont typeface="Wingdings" panose="05000000000000000000" pitchFamily="2" charset="2"/>
              <a:buChar char="ü"/>
            </a:pPr>
            <a:r>
              <a:rPr lang="en-US" altLang="en-US" sz="2400" b="1" dirty="0"/>
              <a:t>Advantage: </a:t>
            </a:r>
            <a:r>
              <a:rPr lang="en-US" altLang="en-US" sz="2400" dirty="0"/>
              <a:t>Availability improves</a:t>
            </a:r>
          </a:p>
          <a:p>
            <a:pPr algn="just">
              <a:buFont typeface="Wingdings" panose="05000000000000000000" pitchFamily="2" charset="2"/>
              <a:buChar char="ü"/>
            </a:pPr>
            <a:r>
              <a:rPr lang="en-US" altLang="en-US" sz="2400" b="1" dirty="0"/>
              <a:t>Disadvantage: </a:t>
            </a:r>
            <a:r>
              <a:rPr lang="en-US" altLang="en-US" sz="2400" dirty="0"/>
              <a:t>Security of stored keys is worst (multiple avenues to steal)</a:t>
            </a:r>
          </a:p>
          <a:p>
            <a:pPr marL="0" indent="0" algn="just">
              <a:buNone/>
            </a:pPr>
            <a:r>
              <a:rPr lang="en-US" altLang="en-US" sz="2400" b="1" u="sng" dirty="0"/>
              <a:t>Question</a:t>
            </a:r>
            <a:r>
              <a:rPr lang="en-US" altLang="en-US" sz="2400" dirty="0"/>
              <a:t>: </a:t>
            </a:r>
            <a:r>
              <a:rPr lang="en-US" altLang="en-US" sz="2800" b="1" i="1" dirty="0"/>
              <a:t>Can we improve both availability and security?</a:t>
            </a:r>
          </a:p>
          <a:p>
            <a:pPr marL="0" indent="0" algn="just">
              <a:buNone/>
            </a:pPr>
            <a:r>
              <a:rPr lang="en-US" altLang="en-US" sz="2400" b="1" u="sng" dirty="0"/>
              <a:t>Answer:</a:t>
            </a:r>
            <a:r>
              <a:rPr lang="en-US" altLang="en-US" sz="2400" b="1" dirty="0"/>
              <a:t> </a:t>
            </a:r>
            <a:r>
              <a:rPr lang="en-US" altLang="en-US" sz="2400" dirty="0"/>
              <a:t>Surprisingly, yes! Using some cute cryptographic/mathematical tricks - &gt;Secret Sharing!</a:t>
            </a:r>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108</a:t>
            </a:fld>
            <a:endParaRPr lang="en-US" altLang="en-US" sz="1400" dirty="0">
              <a:solidFill>
                <a:srgbClr val="FF3300"/>
              </a:solidFill>
              <a:latin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86005213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US" sz="2800" b="1" i="0" dirty="0">
                <a:solidFill>
                  <a:srgbClr val="444444"/>
                </a:solidFill>
                <a:effectLst/>
                <a:latin typeface="Yu Gothic UI Semibold" panose="020B0700000000000000" pitchFamily="34" charset="-128"/>
                <a:ea typeface="Yu Gothic UI Semibold" panose="020B0700000000000000" pitchFamily="34" charset="-128"/>
              </a:rPr>
              <a:t>Splitting and Sharing Keys</a:t>
            </a:r>
            <a:endParaRPr lang="en-IN" altLang="en-US" sz="4400" dirty="0">
              <a:latin typeface="Yu Gothic UI Semibold" panose="020B0700000000000000" pitchFamily="34" charset="-128"/>
              <a:ea typeface="Yu Gothic UI Semibold" panose="020B0700000000000000" pitchFamily="34" charset="-128"/>
            </a:endParaRPr>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457200" y="548680"/>
            <a:ext cx="8534400" cy="6156920"/>
          </a:xfrm>
          <a:ln>
            <a:solidFill>
              <a:schemeClr val="tx2"/>
            </a:solidFill>
          </a:ln>
        </p:spPr>
        <p:txBody>
          <a:bodyPr/>
          <a:lstStyle/>
          <a:p>
            <a:pPr algn="just"/>
            <a:r>
              <a:rPr lang="en-US" altLang="en-US" sz="2400" dirty="0"/>
              <a:t>we've looked at different ways of </a:t>
            </a:r>
            <a:r>
              <a:rPr lang="en-US" altLang="en-US" sz="2400" b="1" dirty="0"/>
              <a:t>storing and managing </a:t>
            </a:r>
            <a:r>
              <a:rPr lang="en-US" altLang="en-US" sz="2400" dirty="0"/>
              <a:t>the </a:t>
            </a:r>
            <a:r>
              <a:rPr lang="en-US" altLang="en-US" sz="2400" b="1" i="1" dirty="0">
                <a:solidFill>
                  <a:srgbClr val="FF0000"/>
                </a:solidFill>
              </a:rPr>
              <a:t>secret keys </a:t>
            </a:r>
            <a:r>
              <a:rPr lang="en-US" altLang="en-US" sz="2400" dirty="0"/>
              <a:t>that control bitcoins, but we've always </a:t>
            </a:r>
            <a:r>
              <a:rPr lang="en-US" altLang="en-US" sz="2400" b="1" dirty="0"/>
              <a:t>put a key </a:t>
            </a:r>
            <a:r>
              <a:rPr lang="en-US" altLang="en-US" sz="2400" dirty="0"/>
              <a:t>in a </a:t>
            </a:r>
            <a:r>
              <a:rPr lang="en-US" altLang="en-US" sz="2400" b="1" dirty="0"/>
              <a:t>single place </a:t>
            </a:r>
            <a:r>
              <a:rPr lang="en-US" altLang="en-US" sz="2400" dirty="0"/>
              <a:t>— whether locked in a safe, in software, or on paper. This leaves us with a single point of </a:t>
            </a:r>
            <a:r>
              <a:rPr lang="en-US" altLang="en-US" sz="2400" b="1" dirty="0"/>
              <a:t>failure</a:t>
            </a:r>
            <a:r>
              <a:rPr lang="en-US" altLang="en-US" sz="2400" dirty="0"/>
              <a:t>. If something goes wrong with that </a:t>
            </a:r>
            <a:r>
              <a:rPr lang="en-US" altLang="en-US" sz="2400" b="1" dirty="0"/>
              <a:t>single storage </a:t>
            </a:r>
            <a:r>
              <a:rPr lang="en-US" altLang="en-US" sz="2400" dirty="0"/>
              <a:t>place then </a:t>
            </a:r>
            <a:r>
              <a:rPr lang="en-US" altLang="en-US" sz="2400" b="1" dirty="0">
                <a:solidFill>
                  <a:srgbClr val="FF0000"/>
                </a:solidFill>
              </a:rPr>
              <a:t>we're in trouble</a:t>
            </a:r>
          </a:p>
          <a:p>
            <a:pPr algn="just"/>
            <a:r>
              <a:rPr lang="en-US" altLang="en-US" sz="2400" dirty="0"/>
              <a:t>Cryptography enables splitting a key into smaller parts. If an attacker gets hold of one part of the key, he will not get access to anything at all. In order to reconstruct the key, he would need access to </a:t>
            </a:r>
            <a:r>
              <a:rPr lang="en-US" altLang="en-US" sz="2400" b="1" dirty="0"/>
              <a:t>x</a:t>
            </a:r>
            <a:r>
              <a:rPr lang="en-US" altLang="en-US" sz="2400" dirty="0"/>
              <a:t> amount of parts where </a:t>
            </a:r>
            <a:r>
              <a:rPr lang="en-US" altLang="en-US" sz="2400" b="1" dirty="0"/>
              <a:t>x</a:t>
            </a:r>
            <a:r>
              <a:rPr lang="en-US" altLang="en-US" sz="2400" dirty="0"/>
              <a:t> is determined by the cryptographic method that was used to split the key.</a:t>
            </a:r>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109</a:t>
            </a:fld>
            <a:endParaRPr lang="en-US" altLang="en-US" sz="1400" dirty="0">
              <a:solidFill>
                <a:srgbClr val="FF3300"/>
              </a:solidFill>
              <a:latin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36601155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0" name="Slide Number Placeholder 1">
            <a:extLst>
              <a:ext uri="{FF2B5EF4-FFF2-40B4-BE49-F238E27FC236}">
                <a16:creationId xmlns:a16="http://schemas.microsoft.com/office/drawing/2014/main" id="{F813E799-078C-57F2-0AC9-1362527B446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2EB37B09-4834-4F55-A7BD-FB0F81CD49BF}" type="slidenum">
              <a:rPr lang="es-ES" altLang="en-US" sz="1400" smtClean="0"/>
              <a:pPr>
                <a:spcBef>
                  <a:spcPct val="0"/>
                </a:spcBef>
                <a:buFontTx/>
                <a:buNone/>
              </a:pPr>
              <a:t>11</a:t>
            </a:fld>
            <a:endParaRPr lang="es-ES" altLang="en-US" sz="1400"/>
          </a:p>
        </p:txBody>
      </p:sp>
      <p:sp>
        <p:nvSpPr>
          <p:cNvPr id="22531" name="TextBox 5">
            <a:extLst>
              <a:ext uri="{FF2B5EF4-FFF2-40B4-BE49-F238E27FC236}">
                <a16:creationId xmlns:a16="http://schemas.microsoft.com/office/drawing/2014/main" id="{CA58674B-B3D7-CF5E-0DDA-D7914487C436}"/>
              </a:ext>
            </a:extLst>
          </p:cNvPr>
          <p:cNvSpPr txBox="1">
            <a:spLocks noChangeArrowheads="1"/>
          </p:cNvSpPr>
          <p:nvPr/>
        </p:nvSpPr>
        <p:spPr bwMode="auto">
          <a:xfrm>
            <a:off x="304800" y="17463"/>
            <a:ext cx="8534400" cy="40005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buFontTx/>
              <a:buNone/>
            </a:pPr>
            <a:r>
              <a:rPr lang="en-US" altLang="en-US" sz="2000" b="1">
                <a:solidFill>
                  <a:srgbClr val="0070C0"/>
                </a:solidFill>
                <a:latin typeface="Garamond" panose="02020404030301010803" pitchFamily="18" charset="0"/>
              </a:rPr>
              <a:t>Decentralization-Centralization vs. Decentralization-Distributed consensus </a:t>
            </a:r>
          </a:p>
        </p:txBody>
      </p:sp>
      <p:sp>
        <p:nvSpPr>
          <p:cNvPr id="2" name="TextBox 1">
            <a:extLst>
              <a:ext uri="{FF2B5EF4-FFF2-40B4-BE49-F238E27FC236}">
                <a16:creationId xmlns:a16="http://schemas.microsoft.com/office/drawing/2014/main" id="{870F1047-8528-8803-B5AC-C90BB8216A19}"/>
              </a:ext>
            </a:extLst>
          </p:cNvPr>
          <p:cNvSpPr txBox="1"/>
          <p:nvPr/>
        </p:nvSpPr>
        <p:spPr>
          <a:xfrm>
            <a:off x="320675" y="417513"/>
            <a:ext cx="8534400" cy="6494462"/>
          </a:xfrm>
          <a:prstGeom prst="rect">
            <a:avLst/>
          </a:prstGeom>
          <a:noFill/>
          <a:ln>
            <a:solidFill>
              <a:schemeClr val="tx2"/>
            </a:solidFill>
          </a:ln>
        </p:spPr>
        <p:txBody>
          <a:bodyPr>
            <a:spAutoFit/>
          </a:bodyPr>
          <a:lstStyle/>
          <a:p>
            <a:pPr>
              <a:defRPr/>
            </a:pPr>
            <a:r>
              <a:rPr lang="en-US" sz="2800" b="1" u="sng" dirty="0">
                <a:solidFill>
                  <a:srgbClr val="FF0000"/>
                </a:solidFill>
                <a:latin typeface="Garamond" panose="02020404030301010803" pitchFamily="18" charset="0"/>
              </a:rPr>
              <a:t>The architecture of a Decentralized System </a:t>
            </a:r>
            <a:endParaRPr lang="en-US" sz="2800" u="sng" dirty="0">
              <a:solidFill>
                <a:srgbClr val="273239"/>
              </a:solidFill>
              <a:latin typeface="urw-din"/>
            </a:endParaRPr>
          </a:p>
          <a:p>
            <a:pPr algn="just">
              <a:defRPr/>
            </a:pPr>
            <a:r>
              <a:rPr lang="en-US" sz="2800" b="1" u="sng" dirty="0">
                <a:solidFill>
                  <a:srgbClr val="273239"/>
                </a:solidFill>
                <a:latin typeface="Garamond" panose="02020404030301010803" pitchFamily="18" charset="0"/>
              </a:rPr>
              <a:t>peer-to-peer architecture </a:t>
            </a:r>
            <a:r>
              <a:rPr lang="en-US" sz="2800" dirty="0">
                <a:solidFill>
                  <a:srgbClr val="273239"/>
                </a:solidFill>
                <a:latin typeface="Garamond" panose="02020404030301010803" pitchFamily="18" charset="0"/>
              </a:rPr>
              <a:t>– all nodes are peers of each other. No one node has supremacy over other nodes</a:t>
            </a:r>
          </a:p>
          <a:p>
            <a:pPr algn="just">
              <a:defRPr/>
            </a:pPr>
            <a:r>
              <a:rPr lang="en-US" sz="2800" b="1" u="sng" dirty="0">
                <a:solidFill>
                  <a:srgbClr val="273239"/>
                </a:solidFill>
                <a:latin typeface="Garamond" panose="02020404030301010803" pitchFamily="18" charset="0"/>
              </a:rPr>
              <a:t>master-slave architecture </a:t>
            </a:r>
            <a:r>
              <a:rPr lang="en-US" sz="2800" dirty="0">
                <a:solidFill>
                  <a:srgbClr val="273239"/>
                </a:solidFill>
                <a:latin typeface="Garamond" panose="02020404030301010803" pitchFamily="18" charset="0"/>
              </a:rPr>
              <a:t>– One node can become a master by voting and helping in coordinating a part of the system but this does not mean the node has supremacy over the other node which it is coordinating</a:t>
            </a:r>
          </a:p>
          <a:p>
            <a:pPr algn="just">
              <a:defRPr/>
            </a:pPr>
            <a:r>
              <a:rPr lang="en-US" sz="2800" b="1" u="sng" dirty="0">
                <a:solidFill>
                  <a:srgbClr val="273239"/>
                </a:solidFill>
                <a:latin typeface="Garamond" panose="02020404030301010803" pitchFamily="18" charset="0"/>
              </a:rPr>
              <a:t>Advantages of Decentralized System</a:t>
            </a:r>
            <a:r>
              <a:rPr lang="en-US" sz="2800" dirty="0">
                <a:solidFill>
                  <a:srgbClr val="273239"/>
                </a:solidFill>
                <a:latin typeface="Garamond" panose="02020404030301010803" pitchFamily="18" charset="0"/>
              </a:rPr>
              <a:t>  </a:t>
            </a:r>
          </a:p>
          <a:p>
            <a:pPr marL="342900" indent="-342900" algn="just">
              <a:buFont typeface="Arial" panose="020B0604020202020204" pitchFamily="34" charset="0"/>
              <a:buChar char="•"/>
              <a:defRPr/>
            </a:pPr>
            <a:r>
              <a:rPr lang="en-US" sz="2400" dirty="0">
                <a:solidFill>
                  <a:srgbClr val="273239"/>
                </a:solidFill>
                <a:latin typeface="Garamond" panose="02020404030301010803" pitchFamily="18" charset="0"/>
              </a:rPr>
              <a:t>The minimal problem of performance bottlenecks occurring – The entire load gets balanced on all the nodes; leading to minimal to no bottleneck situations</a:t>
            </a:r>
          </a:p>
          <a:p>
            <a:pPr marL="342900" indent="-342900" algn="just">
              <a:buFont typeface="Arial" panose="020B0604020202020204" pitchFamily="34" charset="0"/>
              <a:buChar char="•"/>
              <a:defRPr/>
            </a:pPr>
            <a:r>
              <a:rPr lang="en-US" sz="2400" dirty="0">
                <a:solidFill>
                  <a:srgbClr val="273239"/>
                </a:solidFill>
                <a:latin typeface="Garamond" panose="02020404030301010803" pitchFamily="18" charset="0"/>
              </a:rPr>
              <a:t>High availability – Some nodes(computers, mobiles, servers) are always available/online for work, leading to high availability</a:t>
            </a:r>
          </a:p>
          <a:p>
            <a:pPr marL="342900" indent="-342900" algn="just">
              <a:buFont typeface="Arial" panose="020B0604020202020204" pitchFamily="34" charset="0"/>
              <a:buChar char="•"/>
              <a:defRPr/>
            </a:pPr>
            <a:r>
              <a:rPr lang="en-US" sz="2400" dirty="0">
                <a:solidFill>
                  <a:srgbClr val="273239"/>
                </a:solidFill>
                <a:latin typeface="Garamond" panose="02020404030301010803" pitchFamily="18" charset="0"/>
              </a:rPr>
              <a:t>More autonomy and control over resources – As each node controls its own behavior, it has better autonomy leading to more control over resources</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US" sz="2800" b="1" i="0" dirty="0">
                <a:solidFill>
                  <a:srgbClr val="444444"/>
                </a:solidFill>
                <a:effectLst/>
                <a:latin typeface="Yu Gothic UI Semibold" panose="020B0700000000000000" pitchFamily="34" charset="-128"/>
                <a:ea typeface="Yu Gothic UI Semibold" panose="020B0700000000000000" pitchFamily="34" charset="-128"/>
              </a:rPr>
              <a:t>Splitting and Sharing Keys</a:t>
            </a:r>
            <a:endParaRPr lang="en-IN" altLang="en-US" sz="4400" dirty="0">
              <a:latin typeface="Yu Gothic UI Semibold" panose="020B0700000000000000" pitchFamily="34" charset="-128"/>
              <a:ea typeface="Yu Gothic UI Semibold" panose="020B0700000000000000" pitchFamily="34" charset="-128"/>
            </a:endParaRPr>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152400" y="548680"/>
            <a:ext cx="8839200" cy="6156920"/>
          </a:xfrm>
          <a:ln>
            <a:solidFill>
              <a:schemeClr val="tx2"/>
            </a:solidFill>
          </a:ln>
        </p:spPr>
        <p:txBody>
          <a:bodyPr/>
          <a:lstStyle/>
          <a:p>
            <a:pPr marL="0" indent="0" algn="just">
              <a:buNone/>
            </a:pPr>
            <a:endParaRPr lang="en-US" altLang="en-US" b="1" dirty="0">
              <a:solidFill>
                <a:srgbClr val="0070C0"/>
              </a:solidFill>
            </a:endParaRPr>
          </a:p>
          <a:p>
            <a:pPr marL="0" indent="0" algn="just">
              <a:buNone/>
            </a:pPr>
            <a:endParaRPr lang="en-US" altLang="en-US" sz="2400" dirty="0"/>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110</a:t>
            </a:fld>
            <a:endParaRPr lang="en-US" altLang="en-US" sz="1400" dirty="0">
              <a:solidFill>
                <a:srgbClr val="FF3300"/>
              </a:solidFill>
              <a:latin typeface="Tahoma" panose="020B060403050404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92809570-63B3-6D8F-C5E9-6490860B3059}"/>
              </a:ext>
            </a:extLst>
          </p:cNvPr>
          <p:cNvPicPr>
            <a:picLocks noChangeAspect="1"/>
          </p:cNvPicPr>
          <p:nvPr/>
        </p:nvPicPr>
        <p:blipFill>
          <a:blip r:embed="rId2"/>
          <a:stretch>
            <a:fillRect/>
          </a:stretch>
        </p:blipFill>
        <p:spPr>
          <a:xfrm>
            <a:off x="539552" y="764704"/>
            <a:ext cx="7992888" cy="5616623"/>
          </a:xfrm>
          <a:prstGeom prst="rect">
            <a:avLst/>
          </a:prstGeom>
        </p:spPr>
      </p:pic>
    </p:spTree>
    <p:extLst>
      <p:ext uri="{BB962C8B-B14F-4D97-AF65-F5344CB8AC3E}">
        <p14:creationId xmlns:p14="http://schemas.microsoft.com/office/powerpoint/2010/main" val="229711241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US" sz="2800" b="1" i="0" dirty="0">
                <a:solidFill>
                  <a:srgbClr val="444444"/>
                </a:solidFill>
                <a:effectLst/>
                <a:latin typeface="Yu Gothic UI Semibold" panose="020B0700000000000000" pitchFamily="34" charset="-128"/>
                <a:ea typeface="Yu Gothic UI Semibold" panose="020B0700000000000000" pitchFamily="34" charset="-128"/>
              </a:rPr>
              <a:t>Splitting and Sharing Keys</a:t>
            </a:r>
            <a:endParaRPr lang="en-IN" altLang="en-US" sz="4400" dirty="0">
              <a:latin typeface="Yu Gothic UI Semibold" panose="020B0700000000000000" pitchFamily="34" charset="-128"/>
              <a:ea typeface="Yu Gothic UI Semibold" panose="020B0700000000000000" pitchFamily="34" charset="-128"/>
            </a:endParaRPr>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152400" y="548680"/>
            <a:ext cx="8839200" cy="6156920"/>
          </a:xfrm>
          <a:ln>
            <a:solidFill>
              <a:schemeClr val="tx2"/>
            </a:solidFill>
          </a:ln>
        </p:spPr>
        <p:txBody>
          <a:bodyPr/>
          <a:lstStyle/>
          <a:p>
            <a:pPr marL="0" indent="0" algn="just">
              <a:buNone/>
            </a:pPr>
            <a:r>
              <a:rPr lang="en-US" altLang="en-US" b="1" dirty="0">
                <a:solidFill>
                  <a:srgbClr val="0070C0"/>
                </a:solidFill>
              </a:rPr>
              <a:t>What is secret sharing?</a:t>
            </a:r>
          </a:p>
          <a:p>
            <a:pPr marL="0" indent="0" algn="just">
              <a:buNone/>
            </a:pPr>
            <a:endParaRPr lang="en-US" altLang="en-US" sz="2400" dirty="0"/>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111</a:t>
            </a:fld>
            <a:endParaRPr lang="en-US" altLang="en-US" sz="1400" dirty="0">
              <a:solidFill>
                <a:srgbClr val="FF3300"/>
              </a:solidFill>
              <a:latin typeface="Tahoma" panose="020B060403050404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DEB4057B-22E4-3742-7AFA-0FBE5BCFBDD9}"/>
              </a:ext>
            </a:extLst>
          </p:cNvPr>
          <p:cNvPicPr>
            <a:picLocks noChangeAspect="1"/>
          </p:cNvPicPr>
          <p:nvPr/>
        </p:nvPicPr>
        <p:blipFill>
          <a:blip r:embed="rId2"/>
          <a:stretch>
            <a:fillRect/>
          </a:stretch>
        </p:blipFill>
        <p:spPr>
          <a:xfrm>
            <a:off x="539552" y="1123628"/>
            <a:ext cx="7992887" cy="4610743"/>
          </a:xfrm>
          <a:prstGeom prst="rect">
            <a:avLst/>
          </a:prstGeom>
        </p:spPr>
      </p:pic>
    </p:spTree>
    <p:extLst>
      <p:ext uri="{BB962C8B-B14F-4D97-AF65-F5344CB8AC3E}">
        <p14:creationId xmlns:p14="http://schemas.microsoft.com/office/powerpoint/2010/main" val="325964461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US" sz="2800" b="1" i="0" dirty="0">
                <a:solidFill>
                  <a:srgbClr val="444444"/>
                </a:solidFill>
                <a:effectLst/>
                <a:latin typeface="Yu Gothic UI Semibold" panose="020B0700000000000000" pitchFamily="34" charset="-128"/>
                <a:ea typeface="Yu Gothic UI Semibold" panose="020B0700000000000000" pitchFamily="34" charset="-128"/>
              </a:rPr>
              <a:t>Splitting and Sharing Keys</a:t>
            </a:r>
            <a:endParaRPr lang="en-IN" altLang="en-US" sz="4400" dirty="0">
              <a:latin typeface="Yu Gothic UI Semibold" panose="020B0700000000000000" pitchFamily="34" charset="-128"/>
              <a:ea typeface="Yu Gothic UI Semibold" panose="020B0700000000000000" pitchFamily="34" charset="-128"/>
            </a:endParaRPr>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457200" y="548680"/>
            <a:ext cx="8534400" cy="6156920"/>
          </a:xfrm>
          <a:ln>
            <a:solidFill>
              <a:schemeClr val="tx2"/>
            </a:solidFill>
          </a:ln>
        </p:spPr>
        <p:txBody>
          <a:bodyPr/>
          <a:lstStyle/>
          <a:p>
            <a:pPr algn="just"/>
            <a:r>
              <a:rPr lang="en-US" altLang="en-US" sz="2400" dirty="0"/>
              <a:t>A method of distributing data between a </a:t>
            </a:r>
            <a:r>
              <a:rPr lang="en-US" altLang="en-US" sz="2400" b="1" dirty="0"/>
              <a:t>group of persons </a:t>
            </a:r>
            <a:r>
              <a:rPr lang="en-US" altLang="en-US" sz="2400" dirty="0"/>
              <a:t>so that any </a:t>
            </a:r>
            <a:r>
              <a:rPr lang="en-US" altLang="en-US" sz="2400" dirty="0">
                <a:solidFill>
                  <a:srgbClr val="FF0000"/>
                </a:solidFill>
              </a:rPr>
              <a:t>subset</a:t>
            </a:r>
            <a:r>
              <a:rPr lang="en-US" altLang="en-US" sz="2400" dirty="0"/>
              <a:t> of a specified size can access the data, and a subset of a size </a:t>
            </a:r>
            <a:r>
              <a:rPr lang="en-US" altLang="en-US" sz="2400" b="1" dirty="0"/>
              <a:t>smaller can not. </a:t>
            </a:r>
          </a:p>
          <a:p>
            <a:pPr marL="0" indent="0" algn="just">
              <a:buNone/>
            </a:pPr>
            <a:r>
              <a:rPr lang="en-US" sz="2400" b="1" i="0" u="sng" dirty="0">
                <a:solidFill>
                  <a:srgbClr val="0070C0"/>
                </a:solidFill>
                <a:effectLst/>
                <a:latin typeface="Open Sans" panose="020B0606030504020204" pitchFamily="34" charset="0"/>
              </a:rPr>
              <a:t>Secret Sharing Schemes</a:t>
            </a:r>
            <a:endParaRPr lang="en-US" altLang="en-US" sz="2400" dirty="0"/>
          </a:p>
          <a:p>
            <a:pPr algn="just"/>
            <a:r>
              <a:rPr lang="en-US" altLang="en-US" sz="2400" dirty="0"/>
              <a:t>A (</a:t>
            </a:r>
            <a:r>
              <a:rPr lang="en-US" altLang="en-US" sz="2400" dirty="0" err="1"/>
              <a:t>t,w</a:t>
            </a:r>
            <a:r>
              <a:rPr lang="en-US" altLang="en-US" sz="2400" dirty="0"/>
              <a:t>) </a:t>
            </a:r>
            <a:r>
              <a:rPr lang="en-US" altLang="en-US" sz="2400" b="1" dirty="0"/>
              <a:t>Threshold Scheme </a:t>
            </a:r>
            <a:r>
              <a:rPr lang="en-US" altLang="en-US" sz="2400" dirty="0"/>
              <a:t>is a method of </a:t>
            </a:r>
            <a:r>
              <a:rPr lang="en-US" altLang="en-US" sz="2400" b="1" dirty="0"/>
              <a:t>sharing a key</a:t>
            </a:r>
            <a:r>
              <a:rPr lang="en-US" altLang="en-US" sz="2400" dirty="0"/>
              <a:t> </a:t>
            </a:r>
            <a:r>
              <a:rPr lang="en-US" altLang="en-US" sz="2400" b="1" dirty="0">
                <a:solidFill>
                  <a:srgbClr val="0070C0"/>
                </a:solidFill>
              </a:rPr>
              <a:t>K</a:t>
            </a:r>
            <a:r>
              <a:rPr lang="en-US" altLang="en-US" sz="2400" dirty="0"/>
              <a:t> among </a:t>
            </a:r>
            <a:r>
              <a:rPr lang="en-US" altLang="en-US" sz="2400" b="1" dirty="0">
                <a:solidFill>
                  <a:srgbClr val="0070C0"/>
                </a:solidFill>
              </a:rPr>
              <a:t>w</a:t>
            </a:r>
            <a:r>
              <a:rPr lang="en-US" altLang="en-US" sz="2400" dirty="0"/>
              <a:t> participants in such a way that any</a:t>
            </a:r>
            <a:r>
              <a:rPr lang="en-US" altLang="en-US" sz="2400" b="1" dirty="0">
                <a:solidFill>
                  <a:srgbClr val="0070C0"/>
                </a:solidFill>
              </a:rPr>
              <a:t> t </a:t>
            </a:r>
            <a:r>
              <a:rPr lang="en-US" altLang="en-US" sz="2400" dirty="0"/>
              <a:t>participants can compute the value of </a:t>
            </a:r>
            <a:r>
              <a:rPr lang="en-US" altLang="en-US" sz="2400" b="1" dirty="0">
                <a:solidFill>
                  <a:srgbClr val="0070C0"/>
                </a:solidFill>
              </a:rPr>
              <a:t>K</a:t>
            </a:r>
            <a:r>
              <a:rPr lang="en-US" altLang="en-US" sz="2400" dirty="0"/>
              <a:t>, but no group of </a:t>
            </a:r>
            <a:r>
              <a:rPr lang="en-US" altLang="en-US" sz="2400" b="1" dirty="0">
                <a:solidFill>
                  <a:srgbClr val="0070C0"/>
                </a:solidFill>
              </a:rPr>
              <a:t>t-1</a:t>
            </a:r>
            <a:r>
              <a:rPr lang="en-US" altLang="en-US" sz="2400" dirty="0"/>
              <a:t> participants can.</a:t>
            </a:r>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112</a:t>
            </a:fld>
            <a:endParaRPr lang="en-US" altLang="en-US" sz="1400" dirty="0">
              <a:solidFill>
                <a:srgbClr val="FF3300"/>
              </a:solidFill>
              <a:latin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16135205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0"/>
            <a:ext cx="8229600" cy="476250"/>
          </a:xfrm>
        </p:spPr>
        <p:txBody>
          <a:bodyPr/>
          <a:lstStyle/>
          <a:p>
            <a:r>
              <a:rPr lang="en-US" sz="2800" b="1" i="0" dirty="0">
                <a:solidFill>
                  <a:srgbClr val="444444"/>
                </a:solidFill>
                <a:effectLst/>
                <a:latin typeface="Yu Gothic UI Semibold" panose="020B0700000000000000" pitchFamily="34" charset="-128"/>
                <a:ea typeface="Yu Gothic UI Semibold" panose="020B0700000000000000" pitchFamily="34" charset="-128"/>
              </a:rPr>
              <a:t>Splitting and Sharing Keys</a:t>
            </a:r>
            <a:endParaRPr lang="en-IN" altLang="en-US" sz="4400" dirty="0">
              <a:latin typeface="Yu Gothic UI Semibold" panose="020B0700000000000000" pitchFamily="34" charset="-128"/>
              <a:ea typeface="Yu Gothic UI Semibold" panose="020B0700000000000000" pitchFamily="34" charset="-128"/>
            </a:endParaRPr>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35496" y="476250"/>
            <a:ext cx="9073008" cy="6381750"/>
          </a:xfrm>
          <a:ln>
            <a:solidFill>
              <a:schemeClr val="tx2"/>
            </a:solidFill>
          </a:ln>
        </p:spPr>
        <p:txBody>
          <a:bodyPr/>
          <a:lstStyle/>
          <a:p>
            <a:pPr marL="0" indent="0" algn="just">
              <a:buNone/>
            </a:pPr>
            <a:r>
              <a:rPr lang="en-US" altLang="en-US" b="1" dirty="0">
                <a:solidFill>
                  <a:srgbClr val="0070C0"/>
                </a:solidFill>
              </a:rPr>
              <a:t>What is secret sharing? – a scenario – for understanding </a:t>
            </a:r>
          </a:p>
          <a:p>
            <a:pPr algn="just"/>
            <a:r>
              <a:rPr lang="en-US" sz="1800" b="0" i="0" dirty="0">
                <a:solidFill>
                  <a:srgbClr val="000000"/>
                </a:solidFill>
                <a:effectLst/>
                <a:latin typeface="Times New Roman" panose="02020603050405020304" pitchFamily="18" charset="0"/>
              </a:rPr>
              <a:t>Suppose you and your friend accidentally discovered </a:t>
            </a:r>
            <a:r>
              <a:rPr lang="en-US" sz="1800" b="1" i="0" dirty="0">
                <a:solidFill>
                  <a:srgbClr val="000000"/>
                </a:solidFill>
                <a:effectLst/>
                <a:latin typeface="Times New Roman" panose="02020603050405020304" pitchFamily="18" charset="0"/>
              </a:rPr>
              <a:t>a map </a:t>
            </a:r>
            <a:r>
              <a:rPr lang="en-US" sz="1800" b="0" i="0" dirty="0">
                <a:solidFill>
                  <a:srgbClr val="000000"/>
                </a:solidFill>
                <a:effectLst/>
                <a:latin typeface="Times New Roman" panose="02020603050405020304" pitchFamily="18" charset="0"/>
              </a:rPr>
              <a:t>that you believe would lead you to an </a:t>
            </a:r>
            <a:r>
              <a:rPr lang="en-US" sz="1800" b="1" i="0" dirty="0">
                <a:solidFill>
                  <a:srgbClr val="000000"/>
                </a:solidFill>
                <a:effectLst/>
                <a:latin typeface="Times New Roman" panose="02020603050405020304" pitchFamily="18" charset="0"/>
              </a:rPr>
              <a:t>island full of treasure</a:t>
            </a:r>
            <a:r>
              <a:rPr lang="en-US" sz="1800" b="0" i="0" dirty="0">
                <a:solidFill>
                  <a:srgbClr val="000000"/>
                </a:solidFill>
                <a:effectLst/>
                <a:latin typeface="Times New Roman" panose="02020603050405020304" pitchFamily="18" charset="0"/>
              </a:rPr>
              <a:t>. </a:t>
            </a:r>
          </a:p>
          <a:p>
            <a:pPr algn="just"/>
            <a:r>
              <a:rPr lang="en-US" sz="1800" b="0" i="0" dirty="0">
                <a:solidFill>
                  <a:srgbClr val="000000"/>
                </a:solidFill>
                <a:effectLst/>
                <a:latin typeface="Times New Roman" panose="02020603050405020304" pitchFamily="18" charset="0"/>
              </a:rPr>
              <a:t>You and your friend are very excited and would like to go home and get ready for the exciting journey to great fortune. </a:t>
            </a:r>
          </a:p>
          <a:p>
            <a:pPr algn="just"/>
            <a:r>
              <a:rPr lang="en-US" sz="1800" b="0" i="0" dirty="0">
                <a:solidFill>
                  <a:srgbClr val="000000"/>
                </a:solidFill>
                <a:effectLst/>
                <a:latin typeface="Times New Roman" panose="02020603050405020304" pitchFamily="18" charset="0"/>
              </a:rPr>
              <a:t>Now who is going to keep the map? Suppose you and your so-called friend do not really trust each other and are afraid that, if the other one has the map, he/she might just go alone and take everything. </a:t>
            </a:r>
          </a:p>
          <a:p>
            <a:pPr algn="just"/>
            <a:r>
              <a:rPr lang="en-US" sz="1800" b="0" i="0" dirty="0">
                <a:solidFill>
                  <a:srgbClr val="000000"/>
                </a:solidFill>
                <a:effectLst/>
                <a:latin typeface="Times New Roman" panose="02020603050405020304" pitchFamily="18" charset="0"/>
              </a:rPr>
              <a:t>Now we need a scheme that could ensure that the </a:t>
            </a:r>
            <a:r>
              <a:rPr lang="en-US" sz="1800" b="1" i="0" dirty="0">
                <a:solidFill>
                  <a:srgbClr val="000000"/>
                </a:solidFill>
                <a:effectLst/>
                <a:latin typeface="Times New Roman" panose="02020603050405020304" pitchFamily="18" charset="0"/>
              </a:rPr>
              <a:t>map is shared </a:t>
            </a:r>
            <a:r>
              <a:rPr lang="en-US" sz="1800" b="0" i="0" dirty="0">
                <a:solidFill>
                  <a:srgbClr val="000000"/>
                </a:solidFill>
                <a:effectLst/>
                <a:latin typeface="Times New Roman" panose="02020603050405020304" pitchFamily="18" charset="0"/>
              </a:rPr>
              <a:t>so that no one would be </a:t>
            </a:r>
            <a:r>
              <a:rPr lang="en-US" sz="1800" b="1" i="0" dirty="0">
                <a:solidFill>
                  <a:srgbClr val="000000"/>
                </a:solidFill>
                <a:effectLst/>
                <a:latin typeface="Times New Roman" panose="02020603050405020304" pitchFamily="18" charset="0"/>
              </a:rPr>
              <a:t>left out on this trip</a:t>
            </a:r>
            <a:r>
              <a:rPr lang="en-US" sz="1800" b="0" i="0" dirty="0">
                <a:solidFill>
                  <a:srgbClr val="000000"/>
                </a:solidFill>
                <a:effectLst/>
                <a:latin typeface="Times New Roman" panose="02020603050405020304" pitchFamily="18" charset="0"/>
              </a:rPr>
              <a:t>. What would you suggest? </a:t>
            </a:r>
          </a:p>
          <a:p>
            <a:pPr algn="just"/>
            <a:r>
              <a:rPr lang="en-US" sz="1800" b="0" i="0" dirty="0">
                <a:solidFill>
                  <a:srgbClr val="000000"/>
                </a:solidFill>
                <a:effectLst/>
                <a:latin typeface="Times New Roman" panose="02020603050405020304" pitchFamily="18" charset="0"/>
              </a:rPr>
              <a:t>An easy way to solve this problem is to </a:t>
            </a:r>
            <a:r>
              <a:rPr lang="en-US" sz="1800" b="1" i="0" dirty="0">
                <a:solidFill>
                  <a:srgbClr val="000000"/>
                </a:solidFill>
                <a:effectLst/>
                <a:latin typeface="Times New Roman" panose="02020603050405020304" pitchFamily="18" charset="0"/>
              </a:rPr>
              <a:t>split the map into two pieces </a:t>
            </a:r>
            <a:r>
              <a:rPr lang="en-US" sz="1800" b="0" i="0" dirty="0">
                <a:solidFill>
                  <a:srgbClr val="000000"/>
                </a:solidFill>
                <a:effectLst/>
                <a:latin typeface="Times New Roman" panose="02020603050405020304" pitchFamily="18" charset="0"/>
              </a:rPr>
              <a:t>and ensure that both pieces are needed to </a:t>
            </a:r>
            <a:r>
              <a:rPr lang="en-US" sz="1800" b="1" i="0" dirty="0">
                <a:solidFill>
                  <a:srgbClr val="000000"/>
                </a:solidFill>
                <a:effectLst/>
                <a:latin typeface="Times New Roman" panose="02020603050405020304" pitchFamily="18" charset="0"/>
              </a:rPr>
              <a:t>find the island. </a:t>
            </a:r>
          </a:p>
          <a:p>
            <a:pPr algn="just"/>
            <a:r>
              <a:rPr lang="en-US" sz="1800" b="0" i="0" dirty="0">
                <a:solidFill>
                  <a:srgbClr val="000000"/>
                </a:solidFill>
                <a:effectLst/>
                <a:latin typeface="Times New Roman" panose="02020603050405020304" pitchFamily="18" charset="0"/>
              </a:rPr>
              <a:t>Now we </a:t>
            </a:r>
            <a:r>
              <a:rPr lang="en-US" sz="1800" b="1" i="0" dirty="0">
                <a:solidFill>
                  <a:srgbClr val="000000"/>
                </a:solidFill>
                <a:effectLst/>
                <a:latin typeface="Times New Roman" panose="02020603050405020304" pitchFamily="18" charset="0"/>
              </a:rPr>
              <a:t>give one piece to each</a:t>
            </a:r>
            <a:r>
              <a:rPr lang="en-US" sz="1800" b="0" i="0" dirty="0">
                <a:solidFill>
                  <a:srgbClr val="000000"/>
                </a:solidFill>
                <a:effectLst/>
                <a:latin typeface="Times New Roman" panose="02020603050405020304" pitchFamily="18" charset="0"/>
              </a:rPr>
              <a:t>. You can happily go home and be assured that your friend has to go with you in order to find the island. This illustrates the basic concept of </a:t>
            </a:r>
            <a:r>
              <a:rPr lang="en-US" sz="1800" b="1" i="1" dirty="0">
                <a:solidFill>
                  <a:srgbClr val="0070C0"/>
                </a:solidFill>
                <a:effectLst/>
                <a:latin typeface="Times New Roman" panose="02020603050405020304" pitchFamily="18" charset="0"/>
              </a:rPr>
              <a:t>secret sharing</a:t>
            </a:r>
            <a:r>
              <a:rPr lang="en-US" sz="2000" b="1" i="0" dirty="0">
                <a:solidFill>
                  <a:srgbClr val="0070C0"/>
                </a:solidFill>
                <a:effectLst/>
                <a:latin typeface="Times New Roman" panose="02020603050405020304" pitchFamily="18" charset="0"/>
              </a:rPr>
              <a:t>.</a:t>
            </a:r>
          </a:p>
          <a:p>
            <a:pPr algn="just"/>
            <a:endParaRPr lang="en-US" altLang="en-US" sz="2400" dirty="0"/>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113</a:t>
            </a:fld>
            <a:endParaRPr lang="en-US" altLang="en-US" sz="1400" dirty="0">
              <a:solidFill>
                <a:srgbClr val="FF3300"/>
              </a:solidFill>
              <a:latin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24056010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US" sz="2800" b="1" i="0" dirty="0">
                <a:solidFill>
                  <a:srgbClr val="444444"/>
                </a:solidFill>
                <a:effectLst/>
                <a:latin typeface="Yu Gothic UI Semibold" panose="020B0700000000000000" pitchFamily="34" charset="-128"/>
                <a:ea typeface="Yu Gothic UI Semibold" panose="020B0700000000000000" pitchFamily="34" charset="-128"/>
              </a:rPr>
              <a:t>Splitting and Sharing Keys</a:t>
            </a:r>
            <a:endParaRPr lang="en-IN" altLang="en-US" sz="4400" dirty="0">
              <a:latin typeface="Yu Gothic UI Semibold" panose="020B0700000000000000" pitchFamily="34" charset="-128"/>
              <a:ea typeface="Yu Gothic UI Semibold" panose="020B0700000000000000" pitchFamily="34" charset="-128"/>
            </a:endParaRPr>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457200" y="548680"/>
            <a:ext cx="8534400" cy="6156920"/>
          </a:xfrm>
          <a:ln>
            <a:solidFill>
              <a:schemeClr val="tx2"/>
            </a:solidFill>
          </a:ln>
        </p:spPr>
        <p:txBody>
          <a:bodyPr/>
          <a:lstStyle/>
          <a:p>
            <a:pPr marL="0" indent="0">
              <a:buNone/>
            </a:pPr>
            <a:r>
              <a:rPr lang="en-US" sz="2400" b="1" i="0" u="sng" dirty="0">
                <a:solidFill>
                  <a:srgbClr val="0070C0"/>
                </a:solidFill>
                <a:effectLst/>
                <a:latin typeface="Open Sans" panose="020B0606030504020204" pitchFamily="34" charset="0"/>
              </a:rPr>
              <a:t>Example </a:t>
            </a:r>
          </a:p>
          <a:p>
            <a:pPr algn="just"/>
            <a:r>
              <a:rPr lang="en-US" sz="2000" b="0" i="0" dirty="0">
                <a:solidFill>
                  <a:srgbClr val="444444"/>
                </a:solidFill>
                <a:effectLst/>
                <a:latin typeface="Open Sans" panose="020B0606030504020204" pitchFamily="34" charset="0"/>
              </a:rPr>
              <a:t>Imagine that you have made billions of ￡$ from internet stocks and wish to leave your estate to your 4 children. You like to divide it among them in such a way that </a:t>
            </a:r>
            <a:r>
              <a:rPr lang="en-US" sz="2000" b="1" i="0" dirty="0">
                <a:solidFill>
                  <a:srgbClr val="444444"/>
                </a:solidFill>
                <a:effectLst/>
                <a:latin typeface="Open Sans" panose="020B0606030504020204" pitchFamily="34" charset="0"/>
              </a:rPr>
              <a:t>two</a:t>
            </a:r>
            <a:r>
              <a:rPr lang="en-US" sz="2000" b="0" i="0" dirty="0">
                <a:solidFill>
                  <a:srgbClr val="444444"/>
                </a:solidFill>
                <a:effectLst/>
                <a:latin typeface="Open Sans" panose="020B0606030504020204" pitchFamily="34" charset="0"/>
              </a:rPr>
              <a:t> of them have to get together to reconstruct the real combination, i.e., someone who wants some of the inheritance must somehow cooperate with </a:t>
            </a:r>
            <a:r>
              <a:rPr lang="en-US" sz="2000" b="1" i="0" dirty="0">
                <a:solidFill>
                  <a:srgbClr val="444444"/>
                </a:solidFill>
                <a:effectLst/>
                <a:latin typeface="Open Sans" panose="020B0606030504020204" pitchFamily="34" charset="0"/>
              </a:rPr>
              <a:t>one </a:t>
            </a:r>
            <a:r>
              <a:rPr lang="en-US" sz="2000" b="0" i="0" dirty="0">
                <a:solidFill>
                  <a:srgbClr val="444444"/>
                </a:solidFill>
                <a:effectLst/>
                <a:latin typeface="Open Sans" panose="020B0606030504020204" pitchFamily="34" charset="0"/>
              </a:rPr>
              <a:t>of the other children. (</a:t>
            </a:r>
            <a:r>
              <a:rPr lang="en-US" sz="2000" b="0" i="0" dirty="0" err="1">
                <a:solidFill>
                  <a:srgbClr val="444444"/>
                </a:solidFill>
                <a:effectLst/>
                <a:latin typeface="Open Sans" panose="020B0606030504020204" pitchFamily="34" charset="0"/>
              </a:rPr>
              <a:t>t,w</a:t>
            </a:r>
            <a:r>
              <a:rPr lang="en-US" sz="2000" b="0" i="0" dirty="0">
                <a:solidFill>
                  <a:srgbClr val="444444"/>
                </a:solidFill>
                <a:effectLst/>
                <a:latin typeface="Open Sans" panose="020B0606030504020204" pitchFamily="34" charset="0"/>
              </a:rPr>
              <a:t>)=(2,4) - </a:t>
            </a:r>
            <a:r>
              <a:rPr lang="en-US" sz="2000" b="1" i="0" dirty="0">
                <a:solidFill>
                  <a:srgbClr val="444444"/>
                </a:solidFill>
                <a:effectLst/>
                <a:latin typeface="Open Sans" panose="020B0606030504020204" pitchFamily="34" charset="0"/>
              </a:rPr>
              <a:t>threshold scheme.</a:t>
            </a:r>
          </a:p>
          <a:p>
            <a:pPr marL="0" indent="0" algn="just">
              <a:buNone/>
            </a:pPr>
            <a:r>
              <a:rPr lang="en-US" sz="2400" b="1" i="0" dirty="0">
                <a:solidFill>
                  <a:srgbClr val="0070C0"/>
                </a:solidFill>
                <a:effectLst/>
                <a:latin typeface="Open Sans" panose="020B0606030504020204" pitchFamily="34" charset="0"/>
              </a:rPr>
              <a:t>Definition:</a:t>
            </a:r>
            <a:r>
              <a:rPr lang="en-US" sz="2400" b="1" i="0" dirty="0">
                <a:solidFill>
                  <a:srgbClr val="444444"/>
                </a:solidFill>
                <a:effectLst/>
                <a:latin typeface="Open Sans" panose="020B0606030504020204" pitchFamily="34" charset="0"/>
              </a:rPr>
              <a:t> </a:t>
            </a:r>
            <a:r>
              <a:rPr lang="en-US" sz="2000" b="1" i="0" dirty="0">
                <a:solidFill>
                  <a:srgbClr val="444444"/>
                </a:solidFill>
                <a:effectLst/>
                <a:latin typeface="Open Sans" panose="020B0606030504020204" pitchFamily="34" charset="0"/>
              </a:rPr>
              <a:t>Let </a:t>
            </a:r>
            <a:r>
              <a:rPr lang="en-US" sz="2000" b="1" i="0" dirty="0" err="1">
                <a:solidFill>
                  <a:srgbClr val="444444"/>
                </a:solidFill>
                <a:effectLst/>
                <a:latin typeface="Open Sans" panose="020B0606030504020204" pitchFamily="34" charset="0"/>
              </a:rPr>
              <a:t>t≦w</a:t>
            </a:r>
            <a:r>
              <a:rPr lang="en-US" sz="2000" b="1" i="0" dirty="0">
                <a:solidFill>
                  <a:srgbClr val="444444"/>
                </a:solidFill>
                <a:effectLst/>
                <a:latin typeface="Open Sans" panose="020B0606030504020204" pitchFamily="34" charset="0"/>
              </a:rPr>
              <a:t> be positive integers.</a:t>
            </a:r>
            <a:br>
              <a:rPr lang="en-US" sz="2000" dirty="0"/>
            </a:br>
            <a:r>
              <a:rPr lang="en-US" sz="2000" b="0" i="0" dirty="0">
                <a:solidFill>
                  <a:srgbClr val="444444"/>
                </a:solidFill>
                <a:effectLst/>
                <a:latin typeface="Open Sans" panose="020B0606030504020204" pitchFamily="34" charset="0"/>
              </a:rPr>
              <a:t>A (</a:t>
            </a:r>
            <a:r>
              <a:rPr lang="en-US" sz="2000" b="0" i="0" dirty="0" err="1">
                <a:solidFill>
                  <a:srgbClr val="444444"/>
                </a:solidFill>
                <a:effectLst/>
                <a:latin typeface="Open Sans" panose="020B0606030504020204" pitchFamily="34" charset="0"/>
              </a:rPr>
              <a:t>t,w</a:t>
            </a:r>
            <a:r>
              <a:rPr lang="en-US" sz="2000" b="0" i="0" dirty="0">
                <a:solidFill>
                  <a:srgbClr val="444444"/>
                </a:solidFill>
                <a:effectLst/>
                <a:latin typeface="Open Sans" panose="020B0606030504020204" pitchFamily="34" charset="0"/>
              </a:rPr>
              <a:t>)-threshold scheme is a </a:t>
            </a:r>
            <a:r>
              <a:rPr lang="en-US" sz="2000" b="1" i="0" dirty="0">
                <a:solidFill>
                  <a:srgbClr val="444444"/>
                </a:solidFill>
                <a:effectLst/>
                <a:latin typeface="Open Sans" panose="020B0606030504020204" pitchFamily="34" charset="0"/>
              </a:rPr>
              <a:t>method of sharing a message </a:t>
            </a:r>
            <a:r>
              <a:rPr lang="en-US" sz="2000" b="1" i="0" dirty="0">
                <a:solidFill>
                  <a:srgbClr val="FF0000"/>
                </a:solidFill>
                <a:effectLst/>
                <a:latin typeface="Open Sans" panose="020B0606030504020204" pitchFamily="34" charset="0"/>
              </a:rPr>
              <a:t>M</a:t>
            </a:r>
            <a:r>
              <a:rPr lang="en-US" sz="2000" b="0" i="0" dirty="0">
                <a:solidFill>
                  <a:srgbClr val="444444"/>
                </a:solidFill>
                <a:effectLst/>
                <a:latin typeface="Open Sans" panose="020B0606030504020204" pitchFamily="34" charset="0"/>
              </a:rPr>
              <a:t> among a set of </a:t>
            </a:r>
            <a:r>
              <a:rPr lang="en-US" sz="2000" b="1" i="0" dirty="0">
                <a:solidFill>
                  <a:srgbClr val="FF0000"/>
                </a:solidFill>
                <a:effectLst/>
                <a:latin typeface="Open Sans" panose="020B0606030504020204" pitchFamily="34" charset="0"/>
              </a:rPr>
              <a:t>w </a:t>
            </a:r>
            <a:r>
              <a:rPr lang="en-US" sz="2000" b="0" i="0" dirty="0">
                <a:solidFill>
                  <a:srgbClr val="444444"/>
                </a:solidFill>
                <a:effectLst/>
                <a:latin typeface="Open Sans" panose="020B0606030504020204" pitchFamily="34" charset="0"/>
              </a:rPr>
              <a:t>participants such that any subset consisting of </a:t>
            </a:r>
            <a:r>
              <a:rPr lang="en-US" sz="2000" b="1" i="0" dirty="0">
                <a:solidFill>
                  <a:srgbClr val="FF0000"/>
                </a:solidFill>
                <a:effectLst/>
                <a:latin typeface="Open Sans" panose="020B0606030504020204" pitchFamily="34" charset="0"/>
              </a:rPr>
              <a:t>t</a:t>
            </a:r>
            <a:r>
              <a:rPr lang="en-US" sz="2000" b="0" i="0" dirty="0">
                <a:solidFill>
                  <a:srgbClr val="444444"/>
                </a:solidFill>
                <a:effectLst/>
                <a:latin typeface="Open Sans" panose="020B0606030504020204" pitchFamily="34" charset="0"/>
              </a:rPr>
              <a:t> participants can reconstruct the message </a:t>
            </a:r>
            <a:r>
              <a:rPr lang="en-US" sz="2000" b="1" i="0" dirty="0">
                <a:solidFill>
                  <a:srgbClr val="FF0000"/>
                </a:solidFill>
                <a:effectLst/>
                <a:latin typeface="Open Sans" panose="020B0606030504020204" pitchFamily="34" charset="0"/>
              </a:rPr>
              <a:t>M</a:t>
            </a:r>
            <a:r>
              <a:rPr lang="en-US" sz="2000" b="0" i="0" dirty="0">
                <a:solidFill>
                  <a:srgbClr val="444444"/>
                </a:solidFill>
                <a:effectLst/>
                <a:latin typeface="Open Sans" panose="020B0606030504020204" pitchFamily="34" charset="0"/>
              </a:rPr>
              <a:t>, but no subsets of smaller size can reconstruct </a:t>
            </a:r>
            <a:r>
              <a:rPr lang="en-US" sz="2000" b="1" i="0" dirty="0">
                <a:solidFill>
                  <a:srgbClr val="FF0000"/>
                </a:solidFill>
                <a:effectLst/>
                <a:latin typeface="Open Sans" panose="020B0606030504020204" pitchFamily="34" charset="0"/>
              </a:rPr>
              <a:t>M.</a:t>
            </a:r>
            <a:endParaRPr lang="en-US" altLang="en-US" sz="2400" b="1" dirty="0">
              <a:solidFill>
                <a:srgbClr val="FF0000"/>
              </a:solidFill>
            </a:endParaRPr>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114</a:t>
            </a:fld>
            <a:endParaRPr lang="en-US" altLang="en-US" sz="1400" dirty="0">
              <a:solidFill>
                <a:srgbClr val="FF3300"/>
              </a:solidFill>
              <a:latin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27186795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US" sz="2800" b="1" i="0" dirty="0">
                <a:solidFill>
                  <a:srgbClr val="444444"/>
                </a:solidFill>
                <a:effectLst/>
                <a:latin typeface="Yu Gothic UI Semibold" panose="020B0700000000000000" pitchFamily="34" charset="-128"/>
                <a:ea typeface="Yu Gothic UI Semibold" panose="020B0700000000000000" pitchFamily="34" charset="-128"/>
              </a:rPr>
              <a:t>Splitting and Sharing Keys</a:t>
            </a:r>
            <a:endParaRPr lang="en-IN" altLang="en-US" sz="4400" dirty="0">
              <a:latin typeface="Yu Gothic UI Semibold" panose="020B0700000000000000" pitchFamily="34" charset="-128"/>
              <a:ea typeface="Yu Gothic UI Semibold" panose="020B0700000000000000" pitchFamily="34" charset="-128"/>
            </a:endParaRPr>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152400" y="548680"/>
            <a:ext cx="8991600" cy="6156920"/>
          </a:xfrm>
          <a:ln>
            <a:solidFill>
              <a:schemeClr val="tx2"/>
            </a:solidFill>
          </a:ln>
        </p:spPr>
        <p:txBody>
          <a:bodyPr/>
          <a:lstStyle/>
          <a:p>
            <a:pPr marL="0" indent="0">
              <a:buNone/>
            </a:pPr>
            <a:r>
              <a:rPr lang="en-US" sz="2400" b="1" i="0" u="sng" dirty="0">
                <a:solidFill>
                  <a:srgbClr val="0070C0"/>
                </a:solidFill>
                <a:effectLst/>
                <a:latin typeface="Open Sans" panose="020B0606030504020204" pitchFamily="34" charset="0"/>
              </a:rPr>
              <a:t>Shamir threshold scheme in 1979</a:t>
            </a:r>
            <a:br>
              <a:rPr lang="en-US" sz="2000" dirty="0"/>
            </a:br>
            <a:r>
              <a:rPr lang="en-US" sz="2000" b="0" i="0" dirty="0">
                <a:solidFill>
                  <a:srgbClr val="444444"/>
                </a:solidFill>
                <a:effectLst/>
                <a:latin typeface="Open Sans" panose="020B0606030504020204" pitchFamily="34" charset="0"/>
              </a:rPr>
              <a:t>Based on </a:t>
            </a:r>
            <a:r>
              <a:rPr lang="en-US" sz="2000" b="1" i="1" dirty="0">
                <a:solidFill>
                  <a:srgbClr val="444444"/>
                </a:solidFill>
                <a:effectLst/>
                <a:latin typeface="Open Sans" panose="020B0606030504020204" pitchFamily="34" charset="0"/>
              </a:rPr>
              <a:t>Lagrange interpolation polynomials </a:t>
            </a:r>
            <a:r>
              <a:rPr lang="en-US" sz="2000" b="0" i="0" dirty="0">
                <a:solidFill>
                  <a:srgbClr val="444444"/>
                </a:solidFill>
                <a:effectLst/>
                <a:latin typeface="Open Sans" panose="020B0606030504020204" pitchFamily="34" charset="0"/>
              </a:rPr>
              <a:t>called Lagrange interpolation scheme,</a:t>
            </a:r>
          </a:p>
          <a:p>
            <a:pPr marL="0" indent="0">
              <a:buNone/>
            </a:pPr>
            <a:endParaRPr lang="en-US" sz="2000" b="0" i="0" dirty="0">
              <a:solidFill>
                <a:srgbClr val="444444"/>
              </a:solidFill>
              <a:effectLst/>
              <a:latin typeface="Open Sans" panose="020B0606030504020204" pitchFamily="34" charset="0"/>
            </a:endParaRPr>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115</a:t>
            </a:fld>
            <a:endParaRPr lang="en-US" altLang="en-US" sz="1400" dirty="0">
              <a:solidFill>
                <a:srgbClr val="FF3300"/>
              </a:solidFill>
              <a:latin typeface="Tahoma" panose="020B060403050404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E4FB714C-402C-BF5C-31B3-9E3BEF5DEB8B}"/>
              </a:ext>
            </a:extLst>
          </p:cNvPr>
          <p:cNvPicPr>
            <a:picLocks noChangeAspect="1"/>
          </p:cNvPicPr>
          <p:nvPr/>
        </p:nvPicPr>
        <p:blipFill>
          <a:blip r:embed="rId2"/>
          <a:stretch>
            <a:fillRect/>
          </a:stretch>
        </p:blipFill>
        <p:spPr>
          <a:xfrm>
            <a:off x="189569" y="2598296"/>
            <a:ext cx="8558895" cy="2057687"/>
          </a:xfrm>
          <a:prstGeom prst="rect">
            <a:avLst/>
          </a:prstGeom>
        </p:spPr>
      </p:pic>
    </p:spTree>
    <p:extLst>
      <p:ext uri="{BB962C8B-B14F-4D97-AF65-F5344CB8AC3E}">
        <p14:creationId xmlns:p14="http://schemas.microsoft.com/office/powerpoint/2010/main" val="10246288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US" sz="2800" b="1" i="0" dirty="0">
                <a:solidFill>
                  <a:srgbClr val="444444"/>
                </a:solidFill>
                <a:effectLst/>
                <a:latin typeface="Yu Gothic UI Semibold" panose="020B0700000000000000" pitchFamily="34" charset="-128"/>
                <a:ea typeface="Yu Gothic UI Semibold" panose="020B0700000000000000" pitchFamily="34" charset="-128"/>
              </a:rPr>
              <a:t>Splitting and Sharing Keys</a:t>
            </a:r>
            <a:endParaRPr lang="en-IN" altLang="en-US" sz="4400" dirty="0">
              <a:latin typeface="Yu Gothic UI Semibold" panose="020B0700000000000000" pitchFamily="34" charset="-128"/>
              <a:ea typeface="Yu Gothic UI Semibold" panose="020B0700000000000000" pitchFamily="34" charset="-128"/>
            </a:endParaRPr>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152400" y="548680"/>
            <a:ext cx="8991600" cy="6156920"/>
          </a:xfrm>
          <a:ln>
            <a:solidFill>
              <a:schemeClr val="tx2"/>
            </a:solidFill>
          </a:ln>
        </p:spPr>
        <p:txBody>
          <a:bodyPr/>
          <a:lstStyle/>
          <a:p>
            <a:pPr marL="0" indent="0">
              <a:buNone/>
            </a:pPr>
            <a:r>
              <a:rPr lang="en-US" sz="2400" b="1" i="0" dirty="0">
                <a:solidFill>
                  <a:srgbClr val="0070C0"/>
                </a:solidFill>
                <a:effectLst/>
                <a:latin typeface="Open Sans" panose="020B0606030504020204" pitchFamily="34" charset="0"/>
              </a:rPr>
              <a:t>Lagrange Interpolating Polynomials</a:t>
            </a:r>
            <a:endParaRPr lang="en-US" sz="2400" b="0" i="0" dirty="0">
              <a:solidFill>
                <a:srgbClr val="0070C0"/>
              </a:solidFill>
              <a:effectLst/>
              <a:latin typeface="Open Sans" panose="020B0606030504020204" pitchFamily="34" charset="0"/>
            </a:endParaRPr>
          </a:p>
          <a:p>
            <a:pPr marL="0" indent="0">
              <a:buNone/>
            </a:pPr>
            <a:endParaRPr lang="en-US" sz="2000" b="0" i="0" dirty="0">
              <a:solidFill>
                <a:srgbClr val="444444"/>
              </a:solidFill>
              <a:effectLst/>
              <a:latin typeface="Open Sans" panose="020B0606030504020204" pitchFamily="34" charset="0"/>
            </a:endParaRPr>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116</a:t>
            </a:fld>
            <a:endParaRPr lang="en-US" altLang="en-US" sz="1400" dirty="0">
              <a:solidFill>
                <a:srgbClr val="FF3300"/>
              </a:solidFill>
              <a:latin typeface="Tahoma" panose="020B060403050404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3BFAE89C-FE1C-AD16-B4CA-57F77EA70966}"/>
              </a:ext>
            </a:extLst>
          </p:cNvPr>
          <p:cNvPicPr>
            <a:picLocks noChangeAspect="1"/>
          </p:cNvPicPr>
          <p:nvPr/>
        </p:nvPicPr>
        <p:blipFill>
          <a:blip r:embed="rId2"/>
          <a:stretch>
            <a:fillRect/>
          </a:stretch>
        </p:blipFill>
        <p:spPr>
          <a:xfrm>
            <a:off x="323528" y="1340768"/>
            <a:ext cx="7459116" cy="3267531"/>
          </a:xfrm>
          <a:prstGeom prst="rect">
            <a:avLst/>
          </a:prstGeom>
        </p:spPr>
      </p:pic>
    </p:spTree>
    <p:extLst>
      <p:ext uri="{BB962C8B-B14F-4D97-AF65-F5344CB8AC3E}">
        <p14:creationId xmlns:p14="http://schemas.microsoft.com/office/powerpoint/2010/main" val="168723260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US" sz="2800" b="1" i="0" dirty="0">
                <a:solidFill>
                  <a:srgbClr val="444444"/>
                </a:solidFill>
                <a:effectLst/>
                <a:latin typeface="Yu Gothic UI Semibold" panose="020B0700000000000000" pitchFamily="34" charset="-128"/>
                <a:ea typeface="Yu Gothic UI Semibold" panose="020B0700000000000000" pitchFamily="34" charset="-128"/>
              </a:rPr>
              <a:t>Splitting and Sharing Keys</a:t>
            </a:r>
            <a:endParaRPr lang="en-IN" altLang="en-US" sz="4400" dirty="0">
              <a:latin typeface="Yu Gothic UI Semibold" panose="020B0700000000000000" pitchFamily="34" charset="-128"/>
              <a:ea typeface="Yu Gothic UI Semibold" panose="020B0700000000000000" pitchFamily="34" charset="-128"/>
            </a:endParaRPr>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152400" y="548680"/>
            <a:ext cx="8991600" cy="6156920"/>
          </a:xfrm>
          <a:ln>
            <a:solidFill>
              <a:schemeClr val="tx2"/>
            </a:solidFill>
          </a:ln>
        </p:spPr>
        <p:txBody>
          <a:bodyPr/>
          <a:lstStyle/>
          <a:p>
            <a:pPr marL="0" indent="0">
              <a:buNone/>
            </a:pPr>
            <a:r>
              <a:rPr lang="en-US" sz="2400" b="1" i="0" u="sng" dirty="0">
                <a:solidFill>
                  <a:srgbClr val="0070C0"/>
                </a:solidFill>
                <a:effectLst/>
                <a:latin typeface="Open Sans" panose="020B0606030504020204" pitchFamily="34" charset="0"/>
              </a:rPr>
              <a:t>Computing Secret Value M</a:t>
            </a:r>
          </a:p>
          <a:p>
            <a:pPr marL="0" indent="0">
              <a:buNone/>
            </a:pPr>
            <a:endParaRPr lang="en-US" sz="2400" b="1" u="sng" dirty="0">
              <a:solidFill>
                <a:srgbClr val="0070C0"/>
              </a:solidFill>
              <a:latin typeface="Open Sans" panose="020B0606030504020204" pitchFamily="34" charset="0"/>
            </a:endParaRPr>
          </a:p>
          <a:p>
            <a:pPr marL="0" indent="0">
              <a:buNone/>
            </a:pPr>
            <a:endParaRPr lang="en-US" sz="2400" b="1" i="0" u="sng" dirty="0">
              <a:solidFill>
                <a:srgbClr val="0070C0"/>
              </a:solidFill>
              <a:effectLst/>
              <a:latin typeface="Open Sans" panose="020B0606030504020204" pitchFamily="34" charset="0"/>
            </a:endParaRPr>
          </a:p>
          <a:p>
            <a:pPr marL="0" indent="0">
              <a:buNone/>
            </a:pPr>
            <a:r>
              <a:rPr lang="en-US" sz="2000" b="0" i="0" dirty="0">
                <a:solidFill>
                  <a:srgbClr val="444444"/>
                </a:solidFill>
                <a:effectLst/>
                <a:latin typeface="Open Sans" panose="020B0606030504020204" pitchFamily="34" charset="0"/>
              </a:rPr>
              <a:t> </a:t>
            </a:r>
            <a:r>
              <a:rPr lang="en-US" sz="2400" b="1" i="0" u="sng" dirty="0">
                <a:solidFill>
                  <a:srgbClr val="0070C0"/>
                </a:solidFill>
                <a:effectLst/>
                <a:latin typeface="Open Sans" panose="020B0606030504020204" pitchFamily="34" charset="0"/>
              </a:rPr>
              <a:t>Simple Exercises</a:t>
            </a:r>
          </a:p>
          <a:p>
            <a:pPr marL="457200" indent="-457200">
              <a:buFont typeface="+mj-lt"/>
              <a:buAutoNum type="arabicPeriod"/>
            </a:pPr>
            <a:r>
              <a:rPr lang="en-US" sz="2000" b="0" i="0" dirty="0">
                <a:solidFill>
                  <a:srgbClr val="444444"/>
                </a:solidFill>
                <a:effectLst/>
                <a:latin typeface="Open Sans" panose="020B0606030504020204" pitchFamily="34" charset="0"/>
              </a:rPr>
              <a:t>You set up a (2,30) Shamir threshold scheme, working mod the prime 101. Two of the shares are (1,13) and (3,12). Another person received the share (2,*), what is the value of *?3. </a:t>
            </a:r>
          </a:p>
          <a:p>
            <a:pPr marL="457200" indent="-457200">
              <a:buFont typeface="+mj-lt"/>
              <a:buAutoNum type="arabicPeriod"/>
            </a:pPr>
            <a:r>
              <a:rPr lang="en-US" sz="2000" b="0" i="0" dirty="0">
                <a:solidFill>
                  <a:srgbClr val="444444"/>
                </a:solidFill>
                <a:effectLst/>
                <a:latin typeface="Open Sans" panose="020B0606030504020204" pitchFamily="34" charset="0"/>
              </a:rPr>
              <a:t>In a (3,5) Shamir secret sharing scheme with modulus p=17, the following were given to Alice, Bob, and Charles: (1,8), (3,10), (5,11). Calculate the corresponding Lagrange interpolating polynomial, and identify the secret.</a:t>
            </a:r>
            <a:endParaRPr lang="en-US" sz="2400" i="0" u="sng" dirty="0">
              <a:solidFill>
                <a:srgbClr val="0070C0"/>
              </a:solidFill>
              <a:effectLst/>
              <a:latin typeface="Open Sans" panose="020B0606030504020204" pitchFamily="34" charset="0"/>
            </a:endParaRPr>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117</a:t>
            </a:fld>
            <a:endParaRPr lang="en-US" altLang="en-US" sz="1400" dirty="0">
              <a:solidFill>
                <a:srgbClr val="FF3300"/>
              </a:solidFill>
              <a:latin typeface="Tahoma" panose="020B060403050404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065E96D5-6430-4ECB-79D6-8DFD8E55D4B8}"/>
              </a:ext>
            </a:extLst>
          </p:cNvPr>
          <p:cNvPicPr>
            <a:picLocks noChangeAspect="1"/>
          </p:cNvPicPr>
          <p:nvPr/>
        </p:nvPicPr>
        <p:blipFill>
          <a:blip r:embed="rId2"/>
          <a:stretch>
            <a:fillRect/>
          </a:stretch>
        </p:blipFill>
        <p:spPr>
          <a:xfrm>
            <a:off x="183420" y="1124744"/>
            <a:ext cx="6982799" cy="1512168"/>
          </a:xfrm>
          <a:prstGeom prst="rect">
            <a:avLst/>
          </a:prstGeom>
        </p:spPr>
      </p:pic>
    </p:spTree>
    <p:extLst>
      <p:ext uri="{BB962C8B-B14F-4D97-AF65-F5344CB8AC3E}">
        <p14:creationId xmlns:p14="http://schemas.microsoft.com/office/powerpoint/2010/main" val="22790667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US" sz="2800" b="1" i="0" dirty="0">
                <a:solidFill>
                  <a:srgbClr val="444444"/>
                </a:solidFill>
                <a:effectLst/>
                <a:latin typeface="Yu Gothic UI Semibold" panose="020B0700000000000000" pitchFamily="34" charset="-128"/>
                <a:ea typeface="Yu Gothic UI Semibold" panose="020B0700000000000000" pitchFamily="34" charset="-128"/>
              </a:rPr>
              <a:t>Splitting and Sharing Keys</a:t>
            </a:r>
            <a:endParaRPr lang="en-IN" altLang="en-US" sz="4400" dirty="0">
              <a:latin typeface="Yu Gothic UI Semibold" panose="020B0700000000000000" pitchFamily="34" charset="-128"/>
              <a:ea typeface="Yu Gothic UI Semibold" panose="020B0700000000000000" pitchFamily="34" charset="-128"/>
            </a:endParaRPr>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152400" y="548680"/>
            <a:ext cx="8991600" cy="6156920"/>
          </a:xfrm>
          <a:ln>
            <a:solidFill>
              <a:schemeClr val="tx2"/>
            </a:solidFill>
          </a:ln>
        </p:spPr>
        <p:txBody>
          <a:bodyPr/>
          <a:lstStyle/>
          <a:p>
            <a:pPr marL="0" indent="0">
              <a:buNone/>
            </a:pPr>
            <a:r>
              <a:rPr lang="en-US" sz="2400" b="1" i="0" u="sng" dirty="0">
                <a:solidFill>
                  <a:srgbClr val="0070C0"/>
                </a:solidFill>
                <a:effectLst/>
                <a:latin typeface="Open Sans" panose="020B0606030504020204" pitchFamily="34" charset="0"/>
              </a:rPr>
              <a:t>(Secret) Value Sharing</a:t>
            </a:r>
            <a:endParaRPr lang="en-US" sz="2800" b="1" u="sng" dirty="0">
              <a:solidFill>
                <a:srgbClr val="0070C0"/>
              </a:solidFill>
              <a:latin typeface="Open Sans" panose="020B0606030504020204" pitchFamily="34" charset="0"/>
            </a:endParaRPr>
          </a:p>
          <a:p>
            <a:pPr marL="0" indent="0">
              <a:buNone/>
            </a:pPr>
            <a:endParaRPr lang="en-US" sz="2400" b="1" i="0" u="sng" dirty="0">
              <a:solidFill>
                <a:srgbClr val="0070C0"/>
              </a:solidFill>
              <a:effectLst/>
              <a:latin typeface="Open Sans" panose="020B0606030504020204" pitchFamily="34" charset="0"/>
            </a:endParaRPr>
          </a:p>
          <a:p>
            <a:pPr marL="0" indent="0">
              <a:buNone/>
            </a:pPr>
            <a:r>
              <a:rPr lang="en-US" sz="2000" b="0" i="0" dirty="0">
                <a:solidFill>
                  <a:srgbClr val="444444"/>
                </a:solidFill>
                <a:effectLst/>
                <a:latin typeface="Open Sans" panose="020B0606030504020204" pitchFamily="34" charset="0"/>
              </a:rPr>
              <a:t> </a:t>
            </a:r>
            <a:endParaRPr lang="en-US" sz="2400" i="0" u="sng" dirty="0">
              <a:solidFill>
                <a:srgbClr val="0070C0"/>
              </a:solidFill>
              <a:effectLst/>
              <a:latin typeface="Open Sans" panose="020B0606030504020204" pitchFamily="34" charset="0"/>
            </a:endParaRPr>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118</a:t>
            </a:fld>
            <a:endParaRPr lang="en-US" altLang="en-US" sz="1400" dirty="0">
              <a:solidFill>
                <a:srgbClr val="FF3300"/>
              </a:solidFill>
              <a:latin typeface="Tahoma" panose="020B060403050404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B8E8447-C7F5-96D1-53E2-8D28C98CE214}"/>
              </a:ext>
            </a:extLst>
          </p:cNvPr>
          <p:cNvPicPr>
            <a:picLocks noChangeAspect="1"/>
          </p:cNvPicPr>
          <p:nvPr/>
        </p:nvPicPr>
        <p:blipFill>
          <a:blip r:embed="rId2"/>
          <a:stretch>
            <a:fillRect/>
          </a:stretch>
        </p:blipFill>
        <p:spPr>
          <a:xfrm>
            <a:off x="251520" y="1340768"/>
            <a:ext cx="8363272" cy="3620005"/>
          </a:xfrm>
          <a:prstGeom prst="rect">
            <a:avLst/>
          </a:prstGeom>
        </p:spPr>
      </p:pic>
    </p:spTree>
    <p:extLst>
      <p:ext uri="{BB962C8B-B14F-4D97-AF65-F5344CB8AC3E}">
        <p14:creationId xmlns:p14="http://schemas.microsoft.com/office/powerpoint/2010/main" val="15044513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US" sz="2800" b="1" i="0" dirty="0">
                <a:solidFill>
                  <a:srgbClr val="444444"/>
                </a:solidFill>
                <a:effectLst/>
                <a:latin typeface="Yu Gothic UI Semibold" panose="020B0700000000000000" pitchFamily="34" charset="-128"/>
                <a:ea typeface="Yu Gothic UI Semibold" panose="020B0700000000000000" pitchFamily="34" charset="-128"/>
              </a:rPr>
              <a:t>Splitting and Sharing Keys</a:t>
            </a:r>
            <a:endParaRPr lang="en-IN" altLang="en-US" sz="4400" dirty="0">
              <a:latin typeface="Yu Gothic UI Semibold" panose="020B0700000000000000" pitchFamily="34" charset="-128"/>
              <a:ea typeface="Yu Gothic UI Semibold" panose="020B0700000000000000" pitchFamily="34" charset="-128"/>
            </a:endParaRPr>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152400" y="548680"/>
            <a:ext cx="8991600" cy="6156920"/>
          </a:xfrm>
          <a:ln>
            <a:solidFill>
              <a:schemeClr val="tx2"/>
            </a:solidFill>
          </a:ln>
        </p:spPr>
        <p:txBody>
          <a:bodyPr/>
          <a:lstStyle/>
          <a:p>
            <a:pPr marL="0" indent="0">
              <a:buNone/>
            </a:pPr>
            <a:r>
              <a:rPr lang="en-US" sz="2400" b="1" i="0" u="sng" dirty="0">
                <a:solidFill>
                  <a:srgbClr val="0070C0"/>
                </a:solidFill>
                <a:effectLst/>
                <a:latin typeface="Open Sans" panose="020B0606030504020204" pitchFamily="34" charset="0"/>
              </a:rPr>
              <a:t>Secret Sharing (1/4)</a:t>
            </a:r>
          </a:p>
          <a:p>
            <a:pPr marL="0" indent="0">
              <a:buNone/>
            </a:pPr>
            <a:endParaRPr lang="en-US" sz="2400" b="1" i="0" u="sng" dirty="0">
              <a:solidFill>
                <a:srgbClr val="0070C0"/>
              </a:solidFill>
              <a:effectLst/>
              <a:latin typeface="Open Sans" panose="020B0606030504020204" pitchFamily="34" charset="0"/>
            </a:endParaRPr>
          </a:p>
          <a:p>
            <a:pPr marL="0" indent="0">
              <a:buNone/>
            </a:pPr>
            <a:r>
              <a:rPr lang="en-US" sz="2000" b="0" i="0" dirty="0">
                <a:solidFill>
                  <a:srgbClr val="444444"/>
                </a:solidFill>
                <a:effectLst/>
                <a:latin typeface="Open Sans" panose="020B0606030504020204" pitchFamily="34" charset="0"/>
              </a:rPr>
              <a:t> </a:t>
            </a:r>
            <a:endParaRPr lang="en-US" sz="2400" i="0" u="sng" dirty="0">
              <a:solidFill>
                <a:srgbClr val="0070C0"/>
              </a:solidFill>
              <a:effectLst/>
              <a:latin typeface="Open Sans" panose="020B0606030504020204" pitchFamily="34" charset="0"/>
            </a:endParaRPr>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119</a:t>
            </a:fld>
            <a:endParaRPr lang="en-US" altLang="en-US" sz="1400" dirty="0">
              <a:solidFill>
                <a:srgbClr val="FF3300"/>
              </a:solidFill>
              <a:latin typeface="Tahoma" panose="020B060403050404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20B9F5F0-05E0-A789-0258-C71626EABFC8}"/>
              </a:ext>
            </a:extLst>
          </p:cNvPr>
          <p:cNvPicPr>
            <a:picLocks noChangeAspect="1"/>
          </p:cNvPicPr>
          <p:nvPr/>
        </p:nvPicPr>
        <p:blipFill>
          <a:blip r:embed="rId2"/>
          <a:stretch>
            <a:fillRect/>
          </a:stretch>
        </p:blipFill>
        <p:spPr>
          <a:xfrm>
            <a:off x="323528" y="1367647"/>
            <a:ext cx="8363272" cy="3753374"/>
          </a:xfrm>
          <a:prstGeom prst="rect">
            <a:avLst/>
          </a:prstGeom>
        </p:spPr>
      </p:pic>
    </p:spTree>
    <p:extLst>
      <p:ext uri="{BB962C8B-B14F-4D97-AF65-F5344CB8AC3E}">
        <p14:creationId xmlns:p14="http://schemas.microsoft.com/office/powerpoint/2010/main" val="1542374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4" name="Slide Number Placeholder 1">
            <a:extLst>
              <a:ext uri="{FF2B5EF4-FFF2-40B4-BE49-F238E27FC236}">
                <a16:creationId xmlns:a16="http://schemas.microsoft.com/office/drawing/2014/main" id="{D4DD423C-DD38-F139-83EA-49F0F9FD9DC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CF5271A1-1A89-420E-B73A-9CC4EDEF92E5}" type="slidenum">
              <a:rPr lang="es-ES" altLang="en-US" sz="1400" smtClean="0"/>
              <a:pPr>
                <a:spcBef>
                  <a:spcPct val="0"/>
                </a:spcBef>
                <a:buFontTx/>
                <a:buNone/>
              </a:pPr>
              <a:t>12</a:t>
            </a:fld>
            <a:endParaRPr lang="es-ES" altLang="en-US" sz="1400"/>
          </a:p>
        </p:txBody>
      </p:sp>
      <p:sp>
        <p:nvSpPr>
          <p:cNvPr id="23555" name="TextBox 5">
            <a:extLst>
              <a:ext uri="{FF2B5EF4-FFF2-40B4-BE49-F238E27FC236}">
                <a16:creationId xmlns:a16="http://schemas.microsoft.com/office/drawing/2014/main" id="{90F67BC3-E448-0CD7-4152-6D1C36A32600}"/>
              </a:ext>
            </a:extLst>
          </p:cNvPr>
          <p:cNvSpPr txBox="1">
            <a:spLocks noChangeArrowheads="1"/>
          </p:cNvSpPr>
          <p:nvPr/>
        </p:nvSpPr>
        <p:spPr bwMode="auto">
          <a:xfrm>
            <a:off x="304800" y="17463"/>
            <a:ext cx="8534400" cy="40005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buFontTx/>
              <a:buNone/>
            </a:pPr>
            <a:r>
              <a:rPr lang="en-US" altLang="en-US" sz="2000" b="1">
                <a:solidFill>
                  <a:srgbClr val="0070C0"/>
                </a:solidFill>
                <a:latin typeface="Garamond" panose="02020404030301010803" pitchFamily="18" charset="0"/>
              </a:rPr>
              <a:t>Decentralization-Centralization vs. Decentralization-Distributed consensus </a:t>
            </a:r>
          </a:p>
        </p:txBody>
      </p:sp>
      <p:sp>
        <p:nvSpPr>
          <p:cNvPr id="2" name="TextBox 1">
            <a:extLst>
              <a:ext uri="{FF2B5EF4-FFF2-40B4-BE49-F238E27FC236}">
                <a16:creationId xmlns:a16="http://schemas.microsoft.com/office/drawing/2014/main" id="{06FB6006-9214-DF10-1E1E-4845B8058E39}"/>
              </a:ext>
            </a:extLst>
          </p:cNvPr>
          <p:cNvSpPr txBox="1"/>
          <p:nvPr/>
        </p:nvSpPr>
        <p:spPr>
          <a:xfrm>
            <a:off x="320675" y="417513"/>
            <a:ext cx="8534400" cy="4524375"/>
          </a:xfrm>
          <a:prstGeom prst="rect">
            <a:avLst/>
          </a:prstGeom>
          <a:noFill/>
          <a:ln>
            <a:solidFill>
              <a:schemeClr val="tx2"/>
            </a:solidFill>
          </a:ln>
        </p:spPr>
        <p:txBody>
          <a:bodyPr>
            <a:spAutoFit/>
          </a:bodyPr>
          <a:lstStyle/>
          <a:p>
            <a:pPr>
              <a:defRPr/>
            </a:pPr>
            <a:r>
              <a:rPr lang="en-US" sz="2400" u="sng" dirty="0">
                <a:solidFill>
                  <a:srgbClr val="273239"/>
                </a:solidFill>
                <a:latin typeface="Garamond" panose="02020404030301010803" pitchFamily="18" charset="0"/>
              </a:rPr>
              <a:t>Disadvantages of Decentralized System – </a:t>
            </a:r>
          </a:p>
          <a:p>
            <a:pPr marL="342900" indent="-342900">
              <a:buFont typeface="Arial" panose="020B0604020202020204" pitchFamily="34" charset="0"/>
              <a:buChar char="•"/>
              <a:defRPr/>
            </a:pPr>
            <a:r>
              <a:rPr lang="en-US" sz="2400" dirty="0">
                <a:solidFill>
                  <a:srgbClr val="273239"/>
                </a:solidFill>
                <a:latin typeface="Garamond" panose="02020404030301010803" pitchFamily="18" charset="0"/>
              </a:rPr>
              <a:t>Difficult to achieve global big tasks – No chain of command to command others to perform certain tasks</a:t>
            </a:r>
          </a:p>
          <a:p>
            <a:pPr marL="342900" indent="-342900">
              <a:buFont typeface="Arial" panose="020B0604020202020204" pitchFamily="34" charset="0"/>
              <a:buChar char="•"/>
              <a:defRPr/>
            </a:pPr>
            <a:r>
              <a:rPr lang="en-US" sz="2400" dirty="0">
                <a:solidFill>
                  <a:srgbClr val="273239"/>
                </a:solidFill>
                <a:latin typeface="Garamond" panose="02020404030301010803" pitchFamily="18" charset="0"/>
              </a:rPr>
              <a:t>No regulatory oversight</a:t>
            </a:r>
          </a:p>
          <a:p>
            <a:pPr marL="342900" indent="-342900">
              <a:buFont typeface="Arial" panose="020B0604020202020204" pitchFamily="34" charset="0"/>
              <a:buChar char="•"/>
              <a:defRPr/>
            </a:pPr>
            <a:r>
              <a:rPr lang="en-US" sz="2400" dirty="0">
                <a:solidFill>
                  <a:srgbClr val="273239"/>
                </a:solidFill>
                <a:latin typeface="Garamond" panose="02020404030301010803" pitchFamily="18" charset="0"/>
              </a:rPr>
              <a:t>Difficult to know </a:t>
            </a:r>
            <a:r>
              <a:rPr lang="en-US" sz="2400" b="1" dirty="0">
                <a:solidFill>
                  <a:srgbClr val="273239"/>
                </a:solidFill>
                <a:latin typeface="Garamond" panose="02020404030301010803" pitchFamily="18" charset="0"/>
              </a:rPr>
              <a:t>which node failed </a:t>
            </a:r>
            <a:r>
              <a:rPr lang="en-US" sz="2400" dirty="0">
                <a:solidFill>
                  <a:srgbClr val="273239"/>
                </a:solidFill>
                <a:latin typeface="Garamond" panose="02020404030301010803" pitchFamily="18" charset="0"/>
              </a:rPr>
              <a:t>– Each node must be pinged for availability checking and partitioning of work has to be done to actually find out which node failed by checking the expected output with what the node generated</a:t>
            </a:r>
          </a:p>
          <a:p>
            <a:pPr marL="342900" indent="-342900">
              <a:buFont typeface="Arial" panose="020B0604020202020204" pitchFamily="34" charset="0"/>
              <a:buChar char="•"/>
              <a:defRPr/>
            </a:pPr>
            <a:r>
              <a:rPr lang="en-US" sz="2400" dirty="0">
                <a:solidFill>
                  <a:srgbClr val="273239"/>
                </a:solidFill>
                <a:latin typeface="Garamond" panose="02020404030301010803" pitchFamily="18" charset="0"/>
              </a:rPr>
              <a:t>Difficult to know </a:t>
            </a:r>
            <a:r>
              <a:rPr lang="en-US" sz="2400" b="1" dirty="0">
                <a:solidFill>
                  <a:srgbClr val="273239"/>
                </a:solidFill>
                <a:latin typeface="Garamond" panose="02020404030301010803" pitchFamily="18" charset="0"/>
              </a:rPr>
              <a:t>which node responded </a:t>
            </a:r>
            <a:r>
              <a:rPr lang="en-US" sz="2400" dirty="0">
                <a:solidFill>
                  <a:srgbClr val="273239"/>
                </a:solidFill>
                <a:latin typeface="Garamond" panose="02020404030301010803" pitchFamily="18" charset="0"/>
              </a:rPr>
              <a:t>– When a request is served by a decentralized system, the request is actually served by one of the nodes in the system but it is actually difficult to find out which node indeed served the request.</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US" sz="2800" b="1" i="0" dirty="0">
                <a:solidFill>
                  <a:srgbClr val="444444"/>
                </a:solidFill>
                <a:effectLst/>
                <a:latin typeface="Yu Gothic UI Semibold" panose="020B0700000000000000" pitchFamily="34" charset="-128"/>
                <a:ea typeface="Yu Gothic UI Semibold" panose="020B0700000000000000" pitchFamily="34" charset="-128"/>
              </a:rPr>
              <a:t>Splitting and Sharing Keys</a:t>
            </a:r>
            <a:endParaRPr lang="en-IN" altLang="en-US" sz="4400" dirty="0">
              <a:latin typeface="Yu Gothic UI Semibold" panose="020B0700000000000000" pitchFamily="34" charset="-128"/>
              <a:ea typeface="Yu Gothic UI Semibold" panose="020B0700000000000000" pitchFamily="34" charset="-128"/>
            </a:endParaRPr>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152400" y="548680"/>
            <a:ext cx="8991600" cy="6156920"/>
          </a:xfrm>
          <a:ln>
            <a:solidFill>
              <a:schemeClr val="tx2"/>
            </a:solidFill>
          </a:ln>
        </p:spPr>
        <p:txBody>
          <a:bodyPr/>
          <a:lstStyle/>
          <a:p>
            <a:pPr marL="0" indent="0">
              <a:buNone/>
            </a:pPr>
            <a:r>
              <a:rPr lang="en-US" sz="2400" b="1" i="0" u="sng" dirty="0">
                <a:solidFill>
                  <a:srgbClr val="0070C0"/>
                </a:solidFill>
                <a:effectLst/>
                <a:latin typeface="Open Sans" panose="020B0606030504020204" pitchFamily="34" charset="0"/>
              </a:rPr>
              <a:t>Secret Sharing (2/4)</a:t>
            </a:r>
          </a:p>
          <a:p>
            <a:pPr marL="0" indent="0">
              <a:buNone/>
            </a:pPr>
            <a:endParaRPr lang="en-US" sz="2400" b="1" i="0" u="sng" dirty="0">
              <a:solidFill>
                <a:srgbClr val="0070C0"/>
              </a:solidFill>
              <a:effectLst/>
              <a:latin typeface="Open Sans" panose="020B0606030504020204" pitchFamily="34" charset="0"/>
            </a:endParaRPr>
          </a:p>
          <a:p>
            <a:pPr marL="0" indent="0">
              <a:buNone/>
            </a:pPr>
            <a:r>
              <a:rPr lang="en-US" sz="2000" b="0" i="0" dirty="0">
                <a:solidFill>
                  <a:srgbClr val="444444"/>
                </a:solidFill>
                <a:effectLst/>
                <a:latin typeface="Open Sans" panose="020B0606030504020204" pitchFamily="34" charset="0"/>
              </a:rPr>
              <a:t> </a:t>
            </a:r>
            <a:endParaRPr lang="en-US" sz="2400" i="0" u="sng" dirty="0">
              <a:solidFill>
                <a:srgbClr val="0070C0"/>
              </a:solidFill>
              <a:effectLst/>
              <a:latin typeface="Open Sans" panose="020B0606030504020204" pitchFamily="34" charset="0"/>
            </a:endParaRPr>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120</a:t>
            </a:fld>
            <a:endParaRPr lang="en-US" altLang="en-US" sz="1400" dirty="0">
              <a:solidFill>
                <a:srgbClr val="FF3300"/>
              </a:solidFill>
              <a:latin typeface="Tahoma" panose="020B060403050404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78F6D84E-87C0-5C52-057C-EB29D1EDF938}"/>
              </a:ext>
            </a:extLst>
          </p:cNvPr>
          <p:cNvPicPr>
            <a:picLocks noChangeAspect="1"/>
          </p:cNvPicPr>
          <p:nvPr/>
        </p:nvPicPr>
        <p:blipFill>
          <a:blip r:embed="rId2"/>
          <a:stretch>
            <a:fillRect/>
          </a:stretch>
        </p:blipFill>
        <p:spPr>
          <a:xfrm>
            <a:off x="313412" y="1268760"/>
            <a:ext cx="8229600" cy="3859284"/>
          </a:xfrm>
          <a:prstGeom prst="rect">
            <a:avLst/>
          </a:prstGeom>
        </p:spPr>
      </p:pic>
    </p:spTree>
    <p:extLst>
      <p:ext uri="{BB962C8B-B14F-4D97-AF65-F5344CB8AC3E}">
        <p14:creationId xmlns:p14="http://schemas.microsoft.com/office/powerpoint/2010/main" val="3902000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US" sz="2800" b="1" i="0" dirty="0">
                <a:solidFill>
                  <a:srgbClr val="444444"/>
                </a:solidFill>
                <a:effectLst/>
                <a:latin typeface="Yu Gothic UI Semibold" panose="020B0700000000000000" pitchFamily="34" charset="-128"/>
                <a:ea typeface="Yu Gothic UI Semibold" panose="020B0700000000000000" pitchFamily="34" charset="-128"/>
              </a:rPr>
              <a:t>Splitting and Sharing Keys</a:t>
            </a:r>
            <a:endParaRPr lang="en-IN" altLang="en-US" sz="4400" dirty="0">
              <a:latin typeface="Yu Gothic UI Semibold" panose="020B0700000000000000" pitchFamily="34" charset="-128"/>
              <a:ea typeface="Yu Gothic UI Semibold" panose="020B0700000000000000" pitchFamily="34" charset="-128"/>
            </a:endParaRPr>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152400" y="548680"/>
            <a:ext cx="8991600" cy="6156920"/>
          </a:xfrm>
          <a:ln>
            <a:solidFill>
              <a:schemeClr val="tx2"/>
            </a:solidFill>
          </a:ln>
        </p:spPr>
        <p:txBody>
          <a:bodyPr/>
          <a:lstStyle/>
          <a:p>
            <a:pPr marL="0" indent="0">
              <a:buNone/>
            </a:pPr>
            <a:r>
              <a:rPr lang="en-US" sz="2400" b="1" i="0" u="sng" dirty="0">
                <a:solidFill>
                  <a:srgbClr val="0070C0"/>
                </a:solidFill>
                <a:effectLst/>
                <a:latin typeface="Open Sans" panose="020B0606030504020204" pitchFamily="34" charset="0"/>
              </a:rPr>
              <a:t>Secret Sharing (3/4)</a:t>
            </a:r>
          </a:p>
          <a:p>
            <a:pPr marL="0" indent="0">
              <a:buNone/>
            </a:pPr>
            <a:endParaRPr lang="en-US" sz="2400" b="1" i="0" u="sng" dirty="0">
              <a:solidFill>
                <a:srgbClr val="0070C0"/>
              </a:solidFill>
              <a:effectLst/>
              <a:latin typeface="Open Sans" panose="020B0606030504020204" pitchFamily="34" charset="0"/>
            </a:endParaRPr>
          </a:p>
          <a:p>
            <a:pPr marL="0" indent="0">
              <a:buNone/>
            </a:pPr>
            <a:r>
              <a:rPr lang="en-US" sz="2000" b="0" i="0" dirty="0">
                <a:solidFill>
                  <a:srgbClr val="444444"/>
                </a:solidFill>
                <a:effectLst/>
                <a:latin typeface="Open Sans" panose="020B0606030504020204" pitchFamily="34" charset="0"/>
              </a:rPr>
              <a:t> </a:t>
            </a:r>
            <a:endParaRPr lang="en-US" sz="2400" i="0" u="sng" dirty="0">
              <a:solidFill>
                <a:srgbClr val="0070C0"/>
              </a:solidFill>
              <a:effectLst/>
              <a:latin typeface="Open Sans" panose="020B0606030504020204" pitchFamily="34" charset="0"/>
            </a:endParaRPr>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121</a:t>
            </a:fld>
            <a:endParaRPr lang="en-US" altLang="en-US" sz="1400" dirty="0">
              <a:solidFill>
                <a:srgbClr val="FF3300"/>
              </a:solidFill>
              <a:latin typeface="Tahoma" panose="020B060403050404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1BD2AC78-88A8-A12B-EF61-8D5BFB842D21}"/>
              </a:ext>
            </a:extLst>
          </p:cNvPr>
          <p:cNvPicPr>
            <a:picLocks noChangeAspect="1"/>
          </p:cNvPicPr>
          <p:nvPr/>
        </p:nvPicPr>
        <p:blipFill>
          <a:blip r:embed="rId2"/>
          <a:stretch>
            <a:fillRect/>
          </a:stretch>
        </p:blipFill>
        <p:spPr>
          <a:xfrm>
            <a:off x="251520" y="1340768"/>
            <a:ext cx="8229599" cy="4017313"/>
          </a:xfrm>
          <a:prstGeom prst="rect">
            <a:avLst/>
          </a:prstGeom>
        </p:spPr>
      </p:pic>
    </p:spTree>
    <p:extLst>
      <p:ext uri="{BB962C8B-B14F-4D97-AF65-F5344CB8AC3E}">
        <p14:creationId xmlns:p14="http://schemas.microsoft.com/office/powerpoint/2010/main" val="38331272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US" sz="2800" b="1" i="0" dirty="0">
                <a:solidFill>
                  <a:srgbClr val="444444"/>
                </a:solidFill>
                <a:effectLst/>
                <a:latin typeface="Yu Gothic UI Semibold" panose="020B0700000000000000" pitchFamily="34" charset="-128"/>
                <a:ea typeface="Yu Gothic UI Semibold" panose="020B0700000000000000" pitchFamily="34" charset="-128"/>
              </a:rPr>
              <a:t>Splitting and Sharing Keys</a:t>
            </a:r>
            <a:endParaRPr lang="en-IN" altLang="en-US" sz="4400" dirty="0">
              <a:latin typeface="Yu Gothic UI Semibold" panose="020B0700000000000000" pitchFamily="34" charset="-128"/>
              <a:ea typeface="Yu Gothic UI Semibold" panose="020B0700000000000000" pitchFamily="34" charset="-128"/>
            </a:endParaRPr>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152400" y="548680"/>
            <a:ext cx="8991600" cy="6156920"/>
          </a:xfrm>
          <a:ln>
            <a:solidFill>
              <a:schemeClr val="tx2"/>
            </a:solidFill>
          </a:ln>
        </p:spPr>
        <p:txBody>
          <a:bodyPr/>
          <a:lstStyle/>
          <a:p>
            <a:pPr marL="0" indent="0">
              <a:buNone/>
            </a:pPr>
            <a:r>
              <a:rPr lang="en-US" sz="2400" b="1" i="0" u="sng" dirty="0">
                <a:solidFill>
                  <a:srgbClr val="0070C0"/>
                </a:solidFill>
                <a:effectLst/>
                <a:latin typeface="Open Sans" panose="020B0606030504020204" pitchFamily="34" charset="0"/>
              </a:rPr>
              <a:t>Secret Sharing (4/4)</a:t>
            </a:r>
          </a:p>
          <a:p>
            <a:pPr marL="0" indent="0">
              <a:buNone/>
            </a:pPr>
            <a:endParaRPr lang="en-US" sz="2400" b="1" i="0" u="sng" dirty="0">
              <a:solidFill>
                <a:srgbClr val="0070C0"/>
              </a:solidFill>
              <a:effectLst/>
              <a:latin typeface="Open Sans" panose="020B0606030504020204" pitchFamily="34" charset="0"/>
            </a:endParaRPr>
          </a:p>
          <a:p>
            <a:pPr marL="0" indent="0">
              <a:buNone/>
            </a:pPr>
            <a:endParaRPr lang="en-US" sz="2400" b="1" i="0" u="sng" dirty="0">
              <a:solidFill>
                <a:srgbClr val="0070C0"/>
              </a:solidFill>
              <a:effectLst/>
              <a:latin typeface="Open Sans" panose="020B0606030504020204" pitchFamily="34" charset="0"/>
            </a:endParaRPr>
          </a:p>
          <a:p>
            <a:pPr marL="0" indent="0">
              <a:buNone/>
            </a:pPr>
            <a:r>
              <a:rPr lang="en-US" sz="2000" b="0" i="0" dirty="0">
                <a:solidFill>
                  <a:srgbClr val="444444"/>
                </a:solidFill>
                <a:effectLst/>
                <a:latin typeface="Open Sans" panose="020B0606030504020204" pitchFamily="34" charset="0"/>
              </a:rPr>
              <a:t> </a:t>
            </a:r>
            <a:endParaRPr lang="en-US" sz="2400" i="0" u="sng" dirty="0">
              <a:solidFill>
                <a:srgbClr val="0070C0"/>
              </a:solidFill>
              <a:effectLst/>
              <a:latin typeface="Open Sans" panose="020B0606030504020204" pitchFamily="34" charset="0"/>
            </a:endParaRPr>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122</a:t>
            </a:fld>
            <a:endParaRPr lang="en-US" altLang="en-US" sz="1400" dirty="0">
              <a:solidFill>
                <a:srgbClr val="FF3300"/>
              </a:solidFill>
              <a:latin typeface="Tahoma" panose="020B060403050404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C38079E8-C177-6494-C00A-B327DDBB854E}"/>
              </a:ext>
            </a:extLst>
          </p:cNvPr>
          <p:cNvPicPr>
            <a:picLocks noChangeAspect="1"/>
          </p:cNvPicPr>
          <p:nvPr/>
        </p:nvPicPr>
        <p:blipFill>
          <a:blip r:embed="rId2"/>
          <a:stretch>
            <a:fillRect/>
          </a:stretch>
        </p:blipFill>
        <p:spPr>
          <a:xfrm>
            <a:off x="450014" y="1412776"/>
            <a:ext cx="7794393" cy="3115110"/>
          </a:xfrm>
          <a:prstGeom prst="rect">
            <a:avLst/>
          </a:prstGeom>
        </p:spPr>
      </p:pic>
    </p:spTree>
    <p:extLst>
      <p:ext uri="{BB962C8B-B14F-4D97-AF65-F5344CB8AC3E}">
        <p14:creationId xmlns:p14="http://schemas.microsoft.com/office/powerpoint/2010/main" val="10696922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US" sz="2800" b="1" i="0" dirty="0">
                <a:solidFill>
                  <a:srgbClr val="444444"/>
                </a:solidFill>
                <a:effectLst/>
                <a:latin typeface="Yu Gothic UI Semibold" panose="020B0700000000000000" pitchFamily="34" charset="-128"/>
                <a:ea typeface="Yu Gothic UI Semibold" panose="020B0700000000000000" pitchFamily="34" charset="-128"/>
              </a:rPr>
              <a:t>Splitting and Sharing Keys</a:t>
            </a:r>
            <a:endParaRPr lang="en-IN" altLang="en-US" sz="4400" dirty="0">
              <a:latin typeface="Yu Gothic UI Semibold" panose="020B0700000000000000" pitchFamily="34" charset="-128"/>
              <a:ea typeface="Yu Gothic UI Semibold" panose="020B0700000000000000" pitchFamily="34" charset="-128"/>
            </a:endParaRPr>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152400" y="548680"/>
            <a:ext cx="8991600" cy="6156920"/>
          </a:xfrm>
          <a:ln>
            <a:solidFill>
              <a:schemeClr val="tx2"/>
            </a:solidFill>
          </a:ln>
        </p:spPr>
        <p:txBody>
          <a:bodyPr/>
          <a:lstStyle/>
          <a:p>
            <a:pPr marL="0" indent="0">
              <a:buNone/>
            </a:pPr>
            <a:r>
              <a:rPr lang="en-US" sz="2400" b="1" i="0" u="sng" dirty="0">
                <a:solidFill>
                  <a:srgbClr val="0070C0"/>
                </a:solidFill>
                <a:effectLst/>
                <a:latin typeface="Open Sans" panose="020B0606030504020204" pitchFamily="34" charset="0"/>
              </a:rPr>
              <a:t>Secret Image Sharing </a:t>
            </a:r>
          </a:p>
          <a:p>
            <a:pPr marL="0" indent="0">
              <a:buNone/>
            </a:pPr>
            <a:endParaRPr lang="en-US" sz="2400" b="1" i="0" u="sng" dirty="0">
              <a:solidFill>
                <a:srgbClr val="0070C0"/>
              </a:solidFill>
              <a:effectLst/>
              <a:latin typeface="Open Sans" panose="020B0606030504020204" pitchFamily="34" charset="0"/>
            </a:endParaRPr>
          </a:p>
          <a:p>
            <a:pPr marL="0" indent="0">
              <a:buNone/>
            </a:pPr>
            <a:endParaRPr lang="en-US" sz="2400" b="1" i="0" u="sng" dirty="0">
              <a:solidFill>
                <a:srgbClr val="0070C0"/>
              </a:solidFill>
              <a:effectLst/>
              <a:latin typeface="Open Sans" panose="020B0606030504020204" pitchFamily="34" charset="0"/>
            </a:endParaRPr>
          </a:p>
          <a:p>
            <a:pPr marL="0" indent="0">
              <a:buNone/>
            </a:pPr>
            <a:r>
              <a:rPr lang="en-US" sz="2000" b="0" i="0" dirty="0">
                <a:solidFill>
                  <a:srgbClr val="444444"/>
                </a:solidFill>
                <a:effectLst/>
                <a:latin typeface="Open Sans" panose="020B0606030504020204" pitchFamily="34" charset="0"/>
              </a:rPr>
              <a:t> </a:t>
            </a:r>
            <a:endParaRPr lang="en-US" sz="2400" i="0" u="sng" dirty="0">
              <a:solidFill>
                <a:srgbClr val="0070C0"/>
              </a:solidFill>
              <a:effectLst/>
              <a:latin typeface="Open Sans" panose="020B0606030504020204" pitchFamily="34" charset="0"/>
            </a:endParaRPr>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123</a:t>
            </a:fld>
            <a:endParaRPr lang="en-US" altLang="en-US" sz="1400" dirty="0">
              <a:solidFill>
                <a:srgbClr val="FF3300"/>
              </a:solidFill>
              <a:latin typeface="Tahoma" panose="020B060403050404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59FB050D-5A43-8289-F2F7-240742B21FD8}"/>
              </a:ext>
            </a:extLst>
          </p:cNvPr>
          <p:cNvPicPr>
            <a:picLocks noChangeAspect="1"/>
          </p:cNvPicPr>
          <p:nvPr/>
        </p:nvPicPr>
        <p:blipFill>
          <a:blip r:embed="rId2"/>
          <a:stretch>
            <a:fillRect/>
          </a:stretch>
        </p:blipFill>
        <p:spPr>
          <a:xfrm>
            <a:off x="457200" y="1412776"/>
            <a:ext cx="8003232" cy="4392488"/>
          </a:xfrm>
          <a:prstGeom prst="rect">
            <a:avLst/>
          </a:prstGeom>
        </p:spPr>
      </p:pic>
    </p:spTree>
    <p:extLst>
      <p:ext uri="{BB962C8B-B14F-4D97-AF65-F5344CB8AC3E}">
        <p14:creationId xmlns:p14="http://schemas.microsoft.com/office/powerpoint/2010/main" val="193596884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0"/>
            <a:ext cx="8229600" cy="476250"/>
          </a:xfrm>
        </p:spPr>
        <p:txBody>
          <a:bodyPr/>
          <a:lstStyle/>
          <a:p>
            <a:r>
              <a:rPr lang="en-US" sz="2800" b="1" i="0" dirty="0">
                <a:solidFill>
                  <a:srgbClr val="444444"/>
                </a:solidFill>
                <a:effectLst/>
                <a:latin typeface="Yu Gothic UI Semibold" panose="020B0700000000000000" pitchFamily="34" charset="-128"/>
                <a:ea typeface="Yu Gothic UI Semibold" panose="020B0700000000000000" pitchFamily="34" charset="-128"/>
              </a:rPr>
              <a:t>Splitting and Sharing Keys</a:t>
            </a:r>
            <a:endParaRPr lang="en-IN" altLang="en-US" sz="4400" dirty="0">
              <a:latin typeface="Yu Gothic UI Semibold" panose="020B0700000000000000" pitchFamily="34" charset="-128"/>
              <a:ea typeface="Yu Gothic UI Semibold" panose="020B0700000000000000" pitchFamily="34" charset="-128"/>
            </a:endParaRPr>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124</a:t>
            </a:fld>
            <a:endParaRPr lang="en-US" altLang="en-US" sz="1400" dirty="0">
              <a:solidFill>
                <a:srgbClr val="FF3300"/>
              </a:solidFill>
              <a:latin typeface="Tahoma" panose="020B0604030504040204" pitchFamily="34" charset="0"/>
              <a:cs typeface="Arial" panose="020B0604020202020204" pitchFamily="34" charset="0"/>
            </a:endParaRPr>
          </a:p>
        </p:txBody>
      </p:sp>
      <p:sp>
        <p:nvSpPr>
          <p:cNvPr id="3" name="TextBox 2">
            <a:extLst>
              <a:ext uri="{FF2B5EF4-FFF2-40B4-BE49-F238E27FC236}">
                <a16:creationId xmlns:a16="http://schemas.microsoft.com/office/drawing/2014/main" id="{0A17C5DF-653A-FABC-9166-F5AB1FBA396B}"/>
              </a:ext>
            </a:extLst>
          </p:cNvPr>
          <p:cNvSpPr txBox="1"/>
          <p:nvPr/>
        </p:nvSpPr>
        <p:spPr>
          <a:xfrm>
            <a:off x="251520" y="476250"/>
            <a:ext cx="8640960" cy="6033768"/>
          </a:xfrm>
          <a:prstGeom prst="rect">
            <a:avLst/>
          </a:prstGeom>
          <a:noFill/>
          <a:ln>
            <a:solidFill>
              <a:schemeClr val="tx1"/>
            </a:solidFill>
          </a:ln>
        </p:spPr>
        <p:txBody>
          <a:bodyPr wrap="square">
            <a:spAutoFit/>
          </a:bodyPr>
          <a:lstStyle/>
          <a:p>
            <a:pPr marL="285750" indent="-285750" algn="just">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Until now we have talked about different ways of storing private keys in a single place. This will give us only </a:t>
            </a:r>
            <a:r>
              <a:rPr lang="en-US" sz="1900" b="1" dirty="0">
                <a:latin typeface="Times New Roman" panose="02020603050405020304" pitchFamily="18" charset="0"/>
                <a:cs typeface="Times New Roman" panose="02020603050405020304" pitchFamily="18" charset="0"/>
              </a:rPr>
              <a:t>one point of failure</a:t>
            </a:r>
            <a:r>
              <a:rPr lang="en-US" sz="1900" dirty="0">
                <a:latin typeface="Times New Roman" panose="02020603050405020304" pitchFamily="18" charset="0"/>
                <a:cs typeface="Times New Roman" panose="02020603050405020304" pitchFamily="18" charset="0"/>
              </a:rPr>
              <a:t>. Now we will see how it is possible to </a:t>
            </a:r>
            <a:r>
              <a:rPr lang="en-US" sz="1900" b="1" dirty="0">
                <a:latin typeface="Times New Roman" panose="02020603050405020304" pitchFamily="18" charset="0"/>
                <a:cs typeface="Times New Roman" panose="02020603050405020304" pitchFamily="18" charset="0"/>
              </a:rPr>
              <a:t>split and share keys to have more security</a:t>
            </a:r>
            <a:r>
              <a:rPr lang="en-US" sz="1900" dirty="0">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To be able to split and share keys, we will introduce a trick called </a:t>
            </a:r>
            <a:r>
              <a:rPr lang="en-US" sz="1900" b="1" dirty="0">
                <a:latin typeface="Times New Roman" panose="02020603050405020304" pitchFamily="18" charset="0"/>
                <a:cs typeface="Times New Roman" panose="02020603050405020304" pitchFamily="18" charset="0"/>
              </a:rPr>
              <a:t>Secret Sharing.</a:t>
            </a:r>
          </a:p>
          <a:p>
            <a:pPr marL="285750" indent="-285750" algn="just">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The idea is to split the key into </a:t>
            </a:r>
            <a:r>
              <a:rPr lang="en-US" sz="1900" b="1" dirty="0">
                <a:solidFill>
                  <a:srgbClr val="FF0000"/>
                </a:solidFill>
                <a:latin typeface="Times New Roman" panose="02020603050405020304" pitchFamily="18" charset="0"/>
                <a:cs typeface="Times New Roman" panose="02020603050405020304" pitchFamily="18" charset="0"/>
              </a:rPr>
              <a:t>N</a:t>
            </a:r>
            <a:r>
              <a:rPr lang="en-US" sz="1900" dirty="0">
                <a:latin typeface="Times New Roman" panose="02020603050405020304" pitchFamily="18" charset="0"/>
                <a:cs typeface="Times New Roman" panose="02020603050405020304" pitchFamily="18" charset="0"/>
              </a:rPr>
              <a:t> pieces such that, given any </a:t>
            </a:r>
            <a:r>
              <a:rPr lang="en-US" sz="1900" b="1" dirty="0">
                <a:solidFill>
                  <a:srgbClr val="FF0000"/>
                </a:solidFill>
                <a:latin typeface="Times New Roman" panose="02020603050405020304" pitchFamily="18" charset="0"/>
                <a:cs typeface="Times New Roman" panose="02020603050405020304" pitchFamily="18" charset="0"/>
              </a:rPr>
              <a:t>K</a:t>
            </a:r>
            <a:r>
              <a:rPr lang="en-US" sz="1900" dirty="0">
                <a:latin typeface="Times New Roman" panose="02020603050405020304" pitchFamily="18" charset="0"/>
                <a:cs typeface="Times New Roman" panose="02020603050405020304" pitchFamily="18" charset="0"/>
              </a:rPr>
              <a:t> of those pieces, is possible to reconstruct the key. While having fewer than </a:t>
            </a:r>
            <a:r>
              <a:rPr lang="en-US" sz="1900" b="1" dirty="0">
                <a:solidFill>
                  <a:srgbClr val="FF0000"/>
                </a:solidFill>
                <a:latin typeface="Times New Roman" panose="02020603050405020304" pitchFamily="18" charset="0"/>
                <a:cs typeface="Times New Roman" panose="02020603050405020304" pitchFamily="18" charset="0"/>
              </a:rPr>
              <a:t>K</a:t>
            </a:r>
            <a:r>
              <a:rPr lang="en-US" sz="1900" dirty="0">
                <a:latin typeface="Times New Roman" panose="02020603050405020304" pitchFamily="18" charset="0"/>
                <a:cs typeface="Times New Roman" panose="02020603050405020304" pitchFamily="18" charset="0"/>
              </a:rPr>
              <a:t> pieces, we'll not be able to know anything about the original key</a:t>
            </a:r>
            <a:r>
              <a:rPr lang="en-US" sz="1900" b="1" dirty="0">
                <a:latin typeface="Times New Roman" panose="02020603050405020304" pitchFamily="18" charset="0"/>
                <a:cs typeface="Times New Roman" panose="02020603050405020304" pitchFamily="18" charset="0"/>
              </a:rPr>
              <a:t>.</a:t>
            </a:r>
          </a:p>
          <a:p>
            <a:pPr algn="just"/>
            <a:r>
              <a:rPr lang="en-US" sz="1900" b="1" u="sng" dirty="0">
                <a:solidFill>
                  <a:srgbClr val="0070C0"/>
                </a:solidFill>
                <a:latin typeface="Times New Roman" panose="02020603050405020304" pitchFamily="18" charset="0"/>
                <a:cs typeface="Times New Roman" panose="02020603050405020304" pitchFamily="18" charset="0"/>
              </a:rPr>
              <a:t>Example</a:t>
            </a:r>
            <a:r>
              <a:rPr lang="en-US" sz="1900" u="sng" dirty="0">
                <a:solidFill>
                  <a:srgbClr val="0070C0"/>
                </a:solidFill>
                <a:latin typeface="Times New Roman" panose="02020603050405020304" pitchFamily="18" charset="0"/>
                <a:cs typeface="Times New Roman" panose="02020603050405020304" pitchFamily="18" charset="0"/>
              </a:rPr>
              <a:t> </a:t>
            </a:r>
            <a:r>
              <a:rPr lang="en-US" sz="1900" b="1" u="sng" dirty="0">
                <a:solidFill>
                  <a:srgbClr val="0070C0"/>
                </a:solidFill>
                <a:latin typeface="Times New Roman" panose="02020603050405020304" pitchFamily="18" charset="0"/>
                <a:cs typeface="Times New Roman" panose="02020603050405020304" pitchFamily="18" charset="0"/>
              </a:rPr>
              <a:t>with N=2, K=2</a:t>
            </a:r>
          </a:p>
          <a:p>
            <a:pPr marL="342900" indent="-342900" algn="just">
              <a:buFont typeface="Arial" panose="020B0604020202020204" pitchFamily="34" charset="0"/>
              <a:buChar char="•"/>
            </a:pPr>
            <a:r>
              <a:rPr lang="en-US" sz="1900" dirty="0">
                <a:solidFill>
                  <a:srgbClr val="0070C0"/>
                </a:solidFill>
                <a:latin typeface="Times New Roman" panose="02020603050405020304" pitchFamily="18" charset="0"/>
                <a:cs typeface="Times New Roman" panose="02020603050405020304" pitchFamily="18" charset="0"/>
              </a:rPr>
              <a:t> </a:t>
            </a:r>
            <a:r>
              <a:rPr lang="en-US" sz="1900" dirty="0">
                <a:latin typeface="Times New Roman" panose="02020603050405020304" pitchFamily="18" charset="0"/>
                <a:cs typeface="Times New Roman" panose="02020603050405020304" pitchFamily="18" charset="0"/>
              </a:rPr>
              <a:t>Let's see an example of how this work with N=2 and K=2.We will have to choose:</a:t>
            </a:r>
          </a:p>
          <a:p>
            <a:pPr marL="742950" lvl="1" indent="-285750" algn="just">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a large prime number </a:t>
            </a:r>
            <a:r>
              <a:rPr lang="en-US" sz="1900" b="1" dirty="0">
                <a:latin typeface="Times New Roman" panose="02020603050405020304" pitchFamily="18" charset="0"/>
                <a:cs typeface="Times New Roman" panose="02020603050405020304" pitchFamily="18" charset="0"/>
              </a:rPr>
              <a:t>P</a:t>
            </a:r>
          </a:p>
          <a:p>
            <a:pPr marL="742950" lvl="1" indent="-285750" algn="just">
              <a:buFont typeface="Arial" panose="020B0604020202020204" pitchFamily="34" charset="0"/>
              <a:buChar char="•"/>
            </a:pPr>
            <a:r>
              <a:rPr lang="en-US" sz="1900" b="1" dirty="0">
                <a:latin typeface="Times New Roman" panose="02020603050405020304" pitchFamily="18" charset="0"/>
                <a:cs typeface="Times New Roman" panose="02020603050405020304" pitchFamily="18" charset="0"/>
              </a:rPr>
              <a:t>S </a:t>
            </a:r>
            <a:r>
              <a:rPr lang="en-US" sz="1900" dirty="0">
                <a:latin typeface="Times New Roman" panose="02020603050405020304" pitchFamily="18" charset="0"/>
                <a:cs typeface="Times New Roman" panose="02020603050405020304" pitchFamily="18" charset="0"/>
              </a:rPr>
              <a:t>is secret and has to be in the range [0, P-1]</a:t>
            </a:r>
          </a:p>
          <a:p>
            <a:pPr marL="742950" lvl="1" indent="-285750" algn="just">
              <a:buFont typeface="Arial" panose="020B0604020202020204" pitchFamily="34" charset="0"/>
              <a:buChar char="•"/>
            </a:pPr>
            <a:r>
              <a:rPr lang="en-US" sz="1900" b="1" dirty="0">
                <a:latin typeface="Times New Roman" panose="02020603050405020304" pitchFamily="18" charset="0"/>
                <a:cs typeface="Times New Roman" panose="02020603050405020304" pitchFamily="18" charset="0"/>
              </a:rPr>
              <a:t>R</a:t>
            </a:r>
            <a:r>
              <a:rPr lang="en-US" sz="1900" dirty="0">
                <a:latin typeface="Times New Roman" panose="02020603050405020304" pitchFamily="18" charset="0"/>
                <a:cs typeface="Times New Roman" panose="02020603050405020304" pitchFamily="18" charset="0"/>
              </a:rPr>
              <a:t> a random value, which is also in the range [0, P-1]</a:t>
            </a:r>
          </a:p>
          <a:p>
            <a:pPr marR="0" lvl="0" algn="l" defTabSz="914400" rtl="0" eaLnBrk="0" fontAlgn="base" latinLnBrk="0" hangingPunct="0">
              <a:lnSpc>
                <a:spcPct val="150000"/>
              </a:lnSpc>
              <a:spcBef>
                <a:spcPct val="20000"/>
              </a:spcBef>
              <a:spcAft>
                <a:spcPct val="0"/>
              </a:spcAft>
              <a:buClr>
                <a:srgbClr val="333399"/>
              </a:buClr>
              <a:buSzTx/>
              <a:tabLst/>
              <a:defRPr/>
            </a:pPr>
            <a:r>
              <a:rPr lang="en-US" altLang="en-US" sz="1900" b="1" u="sng" kern="0" dirty="0">
                <a:solidFill>
                  <a:srgbClr val="0070C0"/>
                </a:solidFill>
                <a:latin typeface="Times New Roman" pitchFamily="18" charset="0"/>
                <a:cs typeface="Times New Roman" pitchFamily="18" charset="0"/>
              </a:rPr>
              <a:t>Then w</a:t>
            </a:r>
            <a:r>
              <a:rPr kumimoji="0" lang="en-US" altLang="en-US" sz="1900" b="1" i="0" u="sng" strike="noStrike" kern="0" cap="none" spc="0" normalizeH="0" baseline="0" noProof="0" dirty="0">
                <a:ln>
                  <a:noFill/>
                </a:ln>
                <a:solidFill>
                  <a:srgbClr val="0070C0"/>
                </a:solidFill>
                <a:effectLst/>
                <a:uLnTx/>
                <a:uFillTx/>
                <a:latin typeface="Times New Roman" pitchFamily="18" charset="0"/>
                <a:ea typeface="+mn-ea"/>
                <a:cs typeface="Times New Roman" pitchFamily="18" charset="0"/>
              </a:rPr>
              <a:t>e split the secret </a:t>
            </a:r>
            <a:r>
              <a:rPr kumimoji="0" lang="en-US" altLang="en-US" sz="1900" b="1" i="0" u="sng" strike="noStrike" kern="0" cap="none" spc="0" normalizeH="0" baseline="0" noProof="0" dirty="0">
                <a:ln>
                  <a:noFill/>
                </a:ln>
                <a:solidFill>
                  <a:srgbClr val="FF0000"/>
                </a:solidFill>
                <a:effectLst/>
                <a:uLnTx/>
                <a:uFillTx/>
                <a:latin typeface="Times New Roman" pitchFamily="18" charset="0"/>
                <a:ea typeface="+mn-ea"/>
                <a:cs typeface="Times New Roman" pitchFamily="18" charset="0"/>
              </a:rPr>
              <a:t>S</a:t>
            </a:r>
            <a:r>
              <a:rPr kumimoji="0" lang="en-US" altLang="en-US" sz="1900" b="1" i="0" u="sng" strike="noStrike" kern="0" cap="none" spc="0" normalizeH="0" baseline="0" noProof="0" dirty="0">
                <a:ln>
                  <a:noFill/>
                </a:ln>
                <a:solidFill>
                  <a:srgbClr val="0070C0"/>
                </a:solidFill>
                <a:effectLst/>
                <a:uLnTx/>
                <a:uFillTx/>
                <a:latin typeface="Times New Roman" pitchFamily="18" charset="0"/>
                <a:ea typeface="+mn-ea"/>
                <a:cs typeface="Times New Roman" pitchFamily="18" charset="0"/>
              </a:rPr>
              <a:t> in the following way:</a:t>
            </a:r>
          </a:p>
          <a:p>
            <a:pPr marL="0" marR="0" lvl="0" indent="0" algn="ctr" defTabSz="914400" rtl="0" eaLnBrk="0" fontAlgn="base" latinLnBrk="0" hangingPunct="0">
              <a:lnSpc>
                <a:spcPct val="150000"/>
              </a:lnSpc>
              <a:spcBef>
                <a:spcPct val="20000"/>
              </a:spcBef>
              <a:spcAft>
                <a:spcPct val="0"/>
              </a:spcAft>
              <a:buClr>
                <a:srgbClr val="333399"/>
              </a:buClr>
              <a:buSzTx/>
              <a:buFont typeface="Wingdings" panose="05000000000000000000" pitchFamily="2" charset="2"/>
              <a:buNone/>
              <a:tabLst/>
              <a:defRPr/>
            </a:pPr>
            <a:r>
              <a:rPr kumimoji="0" lang="en-US" altLang="en-US" sz="1900" b="1" i="1"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rPr>
              <a:t>X</a:t>
            </a:r>
            <a:r>
              <a:rPr kumimoji="0" lang="en-US" altLang="en-US" sz="1900" b="1" i="1" u="none" strike="noStrike" kern="0" cap="none" spc="0" normalizeH="0" baseline="-25000" noProof="0" dirty="0">
                <a:ln>
                  <a:noFill/>
                </a:ln>
                <a:solidFill>
                  <a:srgbClr val="000000"/>
                </a:solidFill>
                <a:effectLst/>
                <a:uLnTx/>
                <a:uFillTx/>
                <a:latin typeface="Times New Roman" pitchFamily="18" charset="0"/>
                <a:ea typeface="+mn-ea"/>
                <a:cs typeface="Times New Roman" pitchFamily="18" charset="0"/>
              </a:rPr>
              <a:t>1</a:t>
            </a:r>
            <a:r>
              <a:rPr kumimoji="0" lang="en-US" altLang="en-US" sz="1900" b="1" i="1"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rPr>
              <a:t> = (S+R) mod P</a:t>
            </a:r>
            <a:endParaRPr kumimoji="0" lang="en-US" altLang="en-US" sz="1900" b="0" i="1"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endParaRPr>
          </a:p>
          <a:p>
            <a:pPr marL="0" marR="0" lvl="0" indent="0" algn="ctr" defTabSz="914400" rtl="0" eaLnBrk="0" fontAlgn="base" latinLnBrk="0" hangingPunct="0">
              <a:lnSpc>
                <a:spcPct val="150000"/>
              </a:lnSpc>
              <a:spcBef>
                <a:spcPct val="20000"/>
              </a:spcBef>
              <a:spcAft>
                <a:spcPct val="0"/>
              </a:spcAft>
              <a:buClr>
                <a:srgbClr val="333399"/>
              </a:buClr>
              <a:buSzTx/>
              <a:buFont typeface="Wingdings" panose="05000000000000000000" pitchFamily="2" charset="2"/>
              <a:buNone/>
              <a:tabLst/>
              <a:defRPr/>
            </a:pPr>
            <a:r>
              <a:rPr kumimoji="0" lang="en-US" altLang="en-US" sz="1900" b="1" i="1"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rPr>
              <a:t>X</a:t>
            </a:r>
            <a:r>
              <a:rPr kumimoji="0" lang="en-US" altLang="en-US" sz="1900" b="1" i="1" u="none" strike="noStrike" kern="0" cap="none" spc="0" normalizeH="0" baseline="-25000" noProof="0" dirty="0">
                <a:ln>
                  <a:noFill/>
                </a:ln>
                <a:solidFill>
                  <a:srgbClr val="000000"/>
                </a:solidFill>
                <a:effectLst/>
                <a:uLnTx/>
                <a:uFillTx/>
                <a:latin typeface="Times New Roman" pitchFamily="18" charset="0"/>
                <a:ea typeface="+mn-ea"/>
                <a:cs typeface="Times New Roman" pitchFamily="18" charset="0"/>
              </a:rPr>
              <a:t>2</a:t>
            </a:r>
            <a:r>
              <a:rPr kumimoji="0" lang="en-US" altLang="en-US" sz="1900" b="1" i="1"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rPr>
              <a:t>= (S+2R) mod P</a:t>
            </a:r>
          </a:p>
          <a:p>
            <a:pPr marL="0" marR="0" lvl="0" indent="0" defTabSz="914400" rtl="0" eaLnBrk="0" fontAlgn="base" latinLnBrk="0" hangingPunct="0">
              <a:lnSpc>
                <a:spcPct val="150000"/>
              </a:lnSpc>
              <a:spcBef>
                <a:spcPct val="20000"/>
              </a:spcBef>
              <a:spcAft>
                <a:spcPct val="0"/>
              </a:spcAft>
              <a:buClr>
                <a:srgbClr val="333399"/>
              </a:buClr>
              <a:buSzTx/>
              <a:buFont typeface="Wingdings" panose="05000000000000000000" pitchFamily="2" charset="2"/>
              <a:buNone/>
              <a:tabLst/>
              <a:defRPr/>
            </a:pPr>
            <a:r>
              <a:rPr lang="en-US" sz="1900" b="1" u="sng" dirty="0">
                <a:solidFill>
                  <a:srgbClr val="0070C0"/>
                </a:solidFill>
                <a:latin typeface="Times New Roman" panose="02020603050405020304" pitchFamily="18" charset="0"/>
                <a:cs typeface="Times New Roman" panose="02020603050405020304" pitchFamily="18" charset="0"/>
              </a:rPr>
              <a:t>If we own both X</a:t>
            </a:r>
            <a:r>
              <a:rPr lang="en-US" sz="1900" b="1" u="sng" baseline="-25000" dirty="0">
                <a:solidFill>
                  <a:srgbClr val="0070C0"/>
                </a:solidFill>
                <a:latin typeface="Times New Roman" panose="02020603050405020304" pitchFamily="18" charset="0"/>
                <a:cs typeface="Times New Roman" panose="02020603050405020304" pitchFamily="18" charset="0"/>
              </a:rPr>
              <a:t>1</a:t>
            </a:r>
            <a:r>
              <a:rPr lang="en-US" sz="1900" b="1" u="sng" dirty="0">
                <a:solidFill>
                  <a:srgbClr val="0070C0"/>
                </a:solidFill>
                <a:latin typeface="Times New Roman" panose="02020603050405020304" pitchFamily="18" charset="0"/>
                <a:cs typeface="Times New Roman" panose="02020603050405020304" pitchFamily="18" charset="0"/>
              </a:rPr>
              <a:t> and X</a:t>
            </a:r>
            <a:r>
              <a:rPr lang="en-US" sz="1900" b="1" u="sng" baseline="-25000" dirty="0">
                <a:solidFill>
                  <a:srgbClr val="0070C0"/>
                </a:solidFill>
                <a:latin typeface="Times New Roman" panose="02020603050405020304" pitchFamily="18" charset="0"/>
                <a:cs typeface="Times New Roman" panose="02020603050405020304" pitchFamily="18" charset="0"/>
              </a:rPr>
              <a:t>2</a:t>
            </a:r>
            <a:r>
              <a:rPr lang="en-US" sz="1900" b="1" u="sng" dirty="0">
                <a:solidFill>
                  <a:srgbClr val="0070C0"/>
                </a:solidFill>
                <a:latin typeface="Times New Roman" panose="02020603050405020304" pitchFamily="18" charset="0"/>
                <a:cs typeface="Times New Roman" panose="02020603050405020304" pitchFamily="18" charset="0"/>
              </a:rPr>
              <a:t>, we can reconstruct </a:t>
            </a:r>
            <a:r>
              <a:rPr lang="en-US" sz="1900" b="1" u="sng" dirty="0">
                <a:solidFill>
                  <a:srgbClr val="FF0000"/>
                </a:solidFill>
                <a:latin typeface="Times New Roman" panose="02020603050405020304" pitchFamily="18" charset="0"/>
                <a:cs typeface="Times New Roman" panose="02020603050405020304" pitchFamily="18" charset="0"/>
              </a:rPr>
              <a:t>S</a:t>
            </a:r>
            <a:r>
              <a:rPr lang="en-US" sz="1900" b="1" u="sng" dirty="0">
                <a:solidFill>
                  <a:srgbClr val="0070C0"/>
                </a:solidFill>
                <a:latin typeface="Times New Roman" panose="02020603050405020304" pitchFamily="18" charset="0"/>
                <a:cs typeface="Times New Roman" panose="02020603050405020304" pitchFamily="18" charset="0"/>
              </a:rPr>
              <a:t>:</a:t>
            </a:r>
            <a:endParaRPr kumimoji="0" lang="en-US" altLang="en-US" sz="1900" b="1" i="1" u="sng" strike="noStrike" kern="0" cap="none" spc="0" normalizeH="0" baseline="0" noProof="0" dirty="0">
              <a:ln>
                <a:noFill/>
              </a:ln>
              <a:solidFill>
                <a:srgbClr val="0070C0"/>
              </a:solidFill>
              <a:effectLst/>
              <a:uLnTx/>
              <a:uFillTx/>
              <a:latin typeface="Times New Roman" panose="02020603050405020304" pitchFamily="18" charset="0"/>
              <a:cs typeface="Times New Roman" pitchFamily="18" charset="0"/>
            </a:endParaRPr>
          </a:p>
          <a:p>
            <a:pPr marL="0" marR="0" lvl="0" indent="0" algn="l" defTabSz="914400" rtl="0" eaLnBrk="0" fontAlgn="base" latinLnBrk="0" hangingPunct="0">
              <a:lnSpc>
                <a:spcPct val="150000"/>
              </a:lnSpc>
              <a:spcBef>
                <a:spcPct val="20000"/>
              </a:spcBef>
              <a:spcAft>
                <a:spcPct val="0"/>
              </a:spcAft>
              <a:buClr>
                <a:srgbClr val="333399"/>
              </a:buClr>
              <a:buSzTx/>
              <a:buFont typeface="Wingdings" panose="05000000000000000000" pitchFamily="2" charset="2"/>
              <a:buNone/>
              <a:tabLst/>
              <a:defRPr/>
            </a:pPr>
            <a:r>
              <a:rPr kumimoji="0" lang="en-US" altLang="en-US" sz="1900" b="1" i="1" u="none" strike="noStrike" kern="0" cap="none" spc="0" normalizeH="0" baseline="0" noProof="0" dirty="0">
                <a:ln>
                  <a:noFill/>
                </a:ln>
                <a:solidFill>
                  <a:srgbClr val="FF0000"/>
                </a:solidFill>
                <a:effectLst/>
                <a:uLnTx/>
                <a:uFillTx/>
                <a:latin typeface="Times New Roman" pitchFamily="18" charset="0"/>
                <a:ea typeface="+mn-ea"/>
                <a:cs typeface="Times New Roman" pitchFamily="18" charset="0"/>
              </a:rPr>
              <a:t>Reconstruction :   </a:t>
            </a:r>
            <a:r>
              <a:rPr kumimoji="0" lang="pt-BR" altLang="en-US" sz="1900" b="1"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rPr>
              <a:t>(2X</a:t>
            </a:r>
            <a:r>
              <a:rPr kumimoji="0" lang="pt-BR" altLang="en-US" sz="1900" b="1" i="0" u="none" strike="noStrike" kern="0" cap="none" spc="0" normalizeH="0" baseline="-25000" noProof="0" dirty="0">
                <a:ln>
                  <a:noFill/>
                </a:ln>
                <a:solidFill>
                  <a:srgbClr val="000000"/>
                </a:solidFill>
                <a:effectLst/>
                <a:uLnTx/>
                <a:uFillTx/>
                <a:latin typeface="Times New Roman" pitchFamily="18" charset="0"/>
                <a:ea typeface="+mn-ea"/>
                <a:cs typeface="Times New Roman" pitchFamily="18" charset="0"/>
              </a:rPr>
              <a:t>1</a:t>
            </a:r>
            <a:r>
              <a:rPr kumimoji="0" lang="pt-BR" altLang="en-US" sz="1900" b="1"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rPr>
              <a:t> - X</a:t>
            </a:r>
            <a:r>
              <a:rPr kumimoji="0" lang="pt-BR" altLang="en-US" sz="1900" b="1" i="0" u="none" strike="noStrike" kern="0" cap="none" spc="0" normalizeH="0" baseline="-25000" noProof="0" dirty="0">
                <a:ln>
                  <a:noFill/>
                </a:ln>
                <a:solidFill>
                  <a:srgbClr val="000000"/>
                </a:solidFill>
                <a:effectLst/>
                <a:uLnTx/>
                <a:uFillTx/>
                <a:latin typeface="Times New Roman" pitchFamily="18" charset="0"/>
                <a:ea typeface="+mn-ea"/>
                <a:cs typeface="Times New Roman" pitchFamily="18" charset="0"/>
              </a:rPr>
              <a:t>2</a:t>
            </a:r>
            <a:r>
              <a:rPr kumimoji="0" lang="pt-BR" altLang="en-US" sz="1900" b="1"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rPr>
              <a:t>) mod P = (2S+2R-S-2R) mod P = S mod P = S</a:t>
            </a:r>
            <a:endParaRPr kumimoji="0" lang="en-US" altLang="en-US" sz="1900" b="1" i="1"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293610530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0"/>
            <a:ext cx="8229600" cy="476250"/>
          </a:xfrm>
        </p:spPr>
        <p:txBody>
          <a:bodyPr/>
          <a:lstStyle/>
          <a:p>
            <a:r>
              <a:rPr lang="en-US" sz="2800" b="1" i="0" dirty="0">
                <a:solidFill>
                  <a:srgbClr val="444444"/>
                </a:solidFill>
                <a:effectLst/>
                <a:latin typeface="Yu Gothic UI Semibold" panose="020B0700000000000000" pitchFamily="34" charset="-128"/>
                <a:ea typeface="Yu Gothic UI Semibold" panose="020B0700000000000000" pitchFamily="34" charset="-128"/>
              </a:rPr>
              <a:t>Splitting and Sharing Keys</a:t>
            </a:r>
            <a:endParaRPr lang="en-IN" altLang="en-US" sz="4400" dirty="0">
              <a:latin typeface="Yu Gothic UI Semibold" panose="020B0700000000000000" pitchFamily="34" charset="-128"/>
              <a:ea typeface="Yu Gothic UI Semibold" panose="020B0700000000000000" pitchFamily="34" charset="-128"/>
            </a:endParaRPr>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125</a:t>
            </a:fld>
            <a:endParaRPr lang="en-US" altLang="en-US" sz="1400" dirty="0">
              <a:solidFill>
                <a:srgbClr val="FF3300"/>
              </a:solidFill>
              <a:latin typeface="Tahoma" panose="020B0604030504040204" pitchFamily="34" charset="0"/>
              <a:cs typeface="Arial" panose="020B0604020202020204" pitchFamily="34" charset="0"/>
            </a:endParaRPr>
          </a:p>
        </p:txBody>
      </p:sp>
      <p:sp>
        <p:nvSpPr>
          <p:cNvPr id="3" name="TextBox 2">
            <a:extLst>
              <a:ext uri="{FF2B5EF4-FFF2-40B4-BE49-F238E27FC236}">
                <a16:creationId xmlns:a16="http://schemas.microsoft.com/office/drawing/2014/main" id="{0A17C5DF-653A-FABC-9166-F5AB1FBA396B}"/>
              </a:ext>
            </a:extLst>
          </p:cNvPr>
          <p:cNvSpPr txBox="1"/>
          <p:nvPr/>
        </p:nvSpPr>
        <p:spPr>
          <a:xfrm>
            <a:off x="251520" y="476250"/>
            <a:ext cx="8640960" cy="6093976"/>
          </a:xfrm>
          <a:prstGeom prst="rect">
            <a:avLst/>
          </a:prstGeom>
          <a:noFill/>
          <a:ln>
            <a:solidFill>
              <a:schemeClr val="tx1"/>
            </a:solidFill>
          </a:ln>
        </p:spPr>
        <p:txBody>
          <a:bodyPr wrap="square">
            <a:spAutoFit/>
          </a:bodyPr>
          <a:lstStyle/>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with only one of the </a:t>
            </a:r>
            <a:r>
              <a:rPr lang="en-US" sz="2000" b="1" dirty="0">
                <a:latin typeface="Times New Roman" panose="02020603050405020304" pitchFamily="18" charset="0"/>
                <a:cs typeface="Times New Roman" panose="02020603050405020304" pitchFamily="18" charset="0"/>
              </a:rPr>
              <a:t>two pieces</a:t>
            </a:r>
            <a:r>
              <a:rPr lang="en-US" sz="2000" dirty="0">
                <a:latin typeface="Times New Roman" panose="02020603050405020304" pitchFamily="18" charset="0"/>
                <a:cs typeface="Times New Roman" panose="02020603050405020304" pitchFamily="18" charset="0"/>
              </a:rPr>
              <a:t>, it's impossible to retrieve</a:t>
            </a:r>
            <a:r>
              <a:rPr lang="en-US" sz="2000" b="1" dirty="0">
                <a:solidFill>
                  <a:srgbClr val="FF0000"/>
                </a:solidFill>
                <a:latin typeface="Times New Roman" panose="02020603050405020304" pitchFamily="18" charset="0"/>
                <a:cs typeface="Times New Roman" panose="02020603050405020304" pitchFamily="18" charset="0"/>
              </a:rPr>
              <a:t> S</a:t>
            </a:r>
            <a:r>
              <a:rPr lang="en-US" sz="2000" dirty="0">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 addition, we can't get any useful information using one of the two pieces. </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 fact, (S+R) mod P can take any value in [0, P-1] equally likely.</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same is valid for (S+2R) mod P. So X</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and X</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 look </a:t>
            </a:r>
            <a:r>
              <a:rPr lang="en-US" sz="2000" b="1" dirty="0">
                <a:latin typeface="Times New Roman" panose="02020603050405020304" pitchFamily="18" charset="0"/>
                <a:cs typeface="Times New Roman" panose="02020603050405020304" pitchFamily="18" charset="0"/>
              </a:rPr>
              <a:t>totally random</a:t>
            </a:r>
            <a:r>
              <a:rPr lang="en-US" sz="2000" dirty="0">
                <a:latin typeface="Times New Roman" panose="02020603050405020304" pitchFamily="18" charset="0"/>
                <a:cs typeface="Times New Roman" panose="02020603050405020304" pitchFamily="18" charset="0"/>
              </a:rPr>
              <a:t>.</a:t>
            </a:r>
          </a:p>
          <a:p>
            <a:pPr algn="just"/>
            <a:endParaRPr lang="en-US" sz="2000" dirty="0"/>
          </a:p>
          <a:p>
            <a:pPr algn="just"/>
            <a:r>
              <a:rPr kumimoji="0" lang="en-US" altLang="en-US" sz="2400" b="1" strike="noStrike" kern="0" cap="none" spc="0" normalizeH="0" baseline="0" noProof="0" dirty="0">
                <a:ln>
                  <a:noFill/>
                </a:ln>
                <a:solidFill>
                  <a:srgbClr val="FF0000"/>
                </a:solidFill>
                <a:effectLst/>
                <a:uLnTx/>
                <a:uFillTx/>
                <a:latin typeface="Times New Roman" pitchFamily="18" charset="0"/>
                <a:ea typeface="+mn-ea"/>
                <a:cs typeface="Times New Roman" pitchFamily="18" charset="0"/>
              </a:rPr>
              <a:t>How to increase N, with K=2?</a:t>
            </a:r>
          </a:p>
          <a:p>
            <a:pPr algn="just"/>
            <a:r>
              <a:rPr kumimoji="0" lang="en-US" altLang="en-US" sz="1900" b="1" u="sng" strike="noStrike" kern="0" cap="none" spc="0" normalizeH="0" baseline="0" noProof="0" dirty="0">
                <a:ln>
                  <a:noFill/>
                </a:ln>
                <a:effectLst/>
                <a:uLnTx/>
                <a:uFillTx/>
                <a:latin typeface="Times New Roman" pitchFamily="18" charset="0"/>
                <a:ea typeface="+mn-ea"/>
                <a:cs typeface="Times New Roman" pitchFamily="18" charset="0"/>
              </a:rPr>
              <a:t>The idea to increase the number of shares is to use a line:</a:t>
            </a:r>
          </a:p>
          <a:p>
            <a:pPr algn="just"/>
            <a:endParaRPr kumimoji="0" lang="en-US" altLang="en-US" sz="1900" strike="noStrike" kern="0" cap="none" spc="0" normalizeH="0" baseline="0" noProof="0" dirty="0">
              <a:ln>
                <a:noFill/>
              </a:ln>
              <a:effectLst/>
              <a:uLnTx/>
              <a:uFillTx/>
              <a:latin typeface="Times New Roman" pitchFamily="18" charset="0"/>
              <a:ea typeface="+mn-ea"/>
              <a:cs typeface="Times New Roman" pitchFamily="18" charset="0"/>
            </a:endParaRPr>
          </a:p>
          <a:p>
            <a:pPr algn="just"/>
            <a:r>
              <a:rPr kumimoji="0" lang="en-US" altLang="en-US" sz="1900" strike="noStrike" kern="0" cap="none" spc="0" normalizeH="0" baseline="0" noProof="0" dirty="0">
                <a:ln>
                  <a:noFill/>
                </a:ln>
                <a:effectLst/>
                <a:uLnTx/>
                <a:uFillTx/>
                <a:latin typeface="Times New Roman" pitchFamily="18" charset="0"/>
                <a:ea typeface="+mn-ea"/>
                <a:cs typeface="Times New Roman" pitchFamily="18" charset="0"/>
              </a:rPr>
              <a:t>    </a:t>
            </a:r>
            <a:r>
              <a:rPr kumimoji="0" lang="en-US" altLang="en-US" sz="1900" b="1" strike="noStrike" kern="0" cap="none" spc="0" normalizeH="0" baseline="0" noProof="0" dirty="0">
                <a:ln>
                  <a:noFill/>
                </a:ln>
                <a:effectLst/>
                <a:uLnTx/>
                <a:uFillTx/>
                <a:latin typeface="Times New Roman" pitchFamily="18" charset="0"/>
                <a:ea typeface="+mn-ea"/>
                <a:cs typeface="Times New Roman" pitchFamily="18" charset="0"/>
              </a:rPr>
              <a:t>Step-1: </a:t>
            </a:r>
            <a:r>
              <a:rPr kumimoji="0" lang="en-US" altLang="en-US" sz="1900" strike="noStrike" kern="0" cap="none" spc="0" normalizeH="0" baseline="0" noProof="0" dirty="0">
                <a:ln>
                  <a:noFill/>
                </a:ln>
                <a:effectLst/>
                <a:uLnTx/>
                <a:uFillTx/>
                <a:latin typeface="Times New Roman" pitchFamily="18" charset="0"/>
                <a:ea typeface="+mn-ea"/>
                <a:cs typeface="Times New Roman" pitchFamily="18" charset="0"/>
              </a:rPr>
              <a:t>take the 2D plane with X and Y axis</a:t>
            </a:r>
          </a:p>
          <a:p>
            <a:pPr algn="just"/>
            <a:r>
              <a:rPr kumimoji="0" lang="en-US" altLang="en-US" sz="1900" strike="noStrike" kern="0" cap="none" spc="0" normalizeH="0" baseline="0" noProof="0" dirty="0">
                <a:ln>
                  <a:noFill/>
                </a:ln>
                <a:effectLst/>
                <a:uLnTx/>
                <a:uFillTx/>
                <a:latin typeface="Times New Roman" pitchFamily="18" charset="0"/>
                <a:ea typeface="+mn-ea"/>
                <a:cs typeface="Times New Roman" pitchFamily="18" charset="0"/>
              </a:rPr>
              <a:t>    </a:t>
            </a:r>
            <a:r>
              <a:rPr kumimoji="0" lang="en-US" altLang="en-US" sz="1900" b="1" strike="noStrike" kern="0" cap="none" spc="0" normalizeH="0" baseline="0" noProof="0" dirty="0">
                <a:ln>
                  <a:noFill/>
                </a:ln>
                <a:effectLst/>
                <a:uLnTx/>
                <a:uFillTx/>
                <a:latin typeface="Times New Roman" pitchFamily="18" charset="0"/>
                <a:ea typeface="+mn-ea"/>
                <a:cs typeface="Times New Roman" pitchFamily="18" charset="0"/>
              </a:rPr>
              <a:t>Step-2: </a:t>
            </a:r>
            <a:r>
              <a:rPr kumimoji="0" lang="en-US" altLang="en-US" sz="1900" strike="noStrike" kern="0" cap="none" spc="0" normalizeH="0" baseline="0" noProof="0" dirty="0">
                <a:ln>
                  <a:noFill/>
                </a:ln>
                <a:effectLst/>
                <a:uLnTx/>
                <a:uFillTx/>
                <a:latin typeface="Times New Roman" pitchFamily="18" charset="0"/>
                <a:ea typeface="+mn-ea"/>
                <a:cs typeface="Times New Roman" pitchFamily="18" charset="0"/>
              </a:rPr>
              <a:t>choose a random value R</a:t>
            </a:r>
          </a:p>
          <a:p>
            <a:pPr algn="just"/>
            <a:r>
              <a:rPr kumimoji="0" lang="en-US" altLang="en-US" sz="1900" strike="noStrike" kern="0" cap="none" spc="0" normalizeH="0" baseline="0" noProof="0" dirty="0">
                <a:ln>
                  <a:noFill/>
                </a:ln>
                <a:effectLst/>
                <a:uLnTx/>
                <a:uFillTx/>
                <a:latin typeface="Times New Roman" pitchFamily="18" charset="0"/>
                <a:ea typeface="+mn-ea"/>
                <a:cs typeface="Times New Roman" pitchFamily="18" charset="0"/>
              </a:rPr>
              <a:t>    </a:t>
            </a:r>
            <a:r>
              <a:rPr kumimoji="0" lang="en-US" altLang="en-US" sz="1900" b="1" strike="noStrike" kern="0" cap="none" spc="0" normalizeH="0" baseline="0" noProof="0" dirty="0">
                <a:ln>
                  <a:noFill/>
                </a:ln>
                <a:effectLst/>
                <a:uLnTx/>
                <a:uFillTx/>
                <a:latin typeface="Times New Roman" pitchFamily="18" charset="0"/>
                <a:ea typeface="+mn-ea"/>
                <a:cs typeface="Times New Roman" pitchFamily="18" charset="0"/>
              </a:rPr>
              <a:t>Step 3:</a:t>
            </a:r>
            <a:r>
              <a:rPr kumimoji="0" lang="en-US" altLang="en-US" sz="1900" strike="noStrike" kern="0" cap="none" spc="0" normalizeH="0" baseline="0" noProof="0" dirty="0">
                <a:ln>
                  <a:noFill/>
                </a:ln>
                <a:effectLst/>
                <a:uLnTx/>
                <a:uFillTx/>
                <a:latin typeface="Times New Roman" pitchFamily="18" charset="0"/>
                <a:ea typeface="+mn-ea"/>
                <a:cs typeface="Times New Roman" pitchFamily="18" charset="0"/>
              </a:rPr>
              <a:t>draw a line with slope R and pass through the point (0, S)</a:t>
            </a:r>
          </a:p>
          <a:p>
            <a:pPr algn="just"/>
            <a:r>
              <a:rPr kumimoji="0" lang="en-US" altLang="en-US" sz="1900" strike="noStrike" kern="0" cap="none" spc="0" normalizeH="0" baseline="0" noProof="0" dirty="0">
                <a:ln>
                  <a:noFill/>
                </a:ln>
                <a:effectLst/>
                <a:uLnTx/>
                <a:uFillTx/>
                <a:latin typeface="Times New Roman" pitchFamily="18" charset="0"/>
                <a:ea typeface="+mn-ea"/>
                <a:cs typeface="Times New Roman" pitchFamily="18" charset="0"/>
              </a:rPr>
              <a:t>    </a:t>
            </a:r>
            <a:r>
              <a:rPr kumimoji="0" lang="en-US" altLang="en-US" sz="1900" b="1" strike="noStrike" kern="0" cap="none" spc="0" normalizeH="0" baseline="0" noProof="0" dirty="0">
                <a:ln>
                  <a:noFill/>
                </a:ln>
                <a:effectLst/>
                <a:uLnTx/>
                <a:uFillTx/>
                <a:latin typeface="Times New Roman" pitchFamily="18" charset="0"/>
                <a:ea typeface="+mn-ea"/>
                <a:cs typeface="Times New Roman" pitchFamily="18" charset="0"/>
              </a:rPr>
              <a:t>Step 4: </a:t>
            </a:r>
            <a:r>
              <a:rPr kumimoji="0" lang="en-US" altLang="en-US" sz="1900" strike="noStrike" kern="0" cap="none" spc="0" normalizeH="0" baseline="0" noProof="0" dirty="0">
                <a:ln>
                  <a:noFill/>
                </a:ln>
                <a:effectLst/>
                <a:uLnTx/>
                <a:uFillTx/>
                <a:latin typeface="Times New Roman" pitchFamily="18" charset="0"/>
                <a:ea typeface="+mn-ea"/>
                <a:cs typeface="Times New Roman" pitchFamily="18" charset="0"/>
              </a:rPr>
              <a:t>the shares will be the points on the line (1, S+R), (2, S+2R), (3, S+3R), ...</a:t>
            </a:r>
          </a:p>
          <a:p>
            <a:pPr algn="just"/>
            <a:r>
              <a:rPr kumimoji="0" lang="en-US" altLang="en-US" sz="1900" b="1" strike="noStrike" kern="0" cap="none" spc="0" normalizeH="0" baseline="0" noProof="0" dirty="0">
                <a:ln>
                  <a:noFill/>
                </a:ln>
                <a:effectLst/>
                <a:uLnTx/>
                <a:uFillTx/>
                <a:latin typeface="Times New Roman" pitchFamily="18" charset="0"/>
                <a:ea typeface="+mn-ea"/>
                <a:cs typeface="Times New Roman" pitchFamily="18" charset="0"/>
              </a:rPr>
              <a:t>    Step 5: </a:t>
            </a:r>
            <a:r>
              <a:rPr kumimoji="0" lang="en-US" altLang="en-US" sz="1900" strike="noStrike" kern="0" cap="none" spc="0" normalizeH="0" baseline="0" noProof="0" dirty="0">
                <a:ln>
                  <a:noFill/>
                </a:ln>
                <a:effectLst/>
                <a:uLnTx/>
                <a:uFillTx/>
                <a:latin typeface="Times New Roman" pitchFamily="18" charset="0"/>
                <a:ea typeface="+mn-ea"/>
                <a:cs typeface="Times New Roman" pitchFamily="18" charset="0"/>
              </a:rPr>
              <a:t>Clearly, it is possible to choose as many shares as wanted, since there's an 		infinite number of points on the line</a:t>
            </a:r>
          </a:p>
          <a:p>
            <a:pPr algn="just"/>
            <a:r>
              <a:rPr kumimoji="0" lang="en-US" altLang="en-US" sz="1900" strike="noStrike" kern="0" cap="none" spc="0" normalizeH="0" baseline="0" noProof="0" dirty="0">
                <a:ln>
                  <a:noFill/>
                </a:ln>
                <a:effectLst/>
                <a:uLnTx/>
                <a:uFillTx/>
                <a:latin typeface="Times New Roman" pitchFamily="18" charset="0"/>
                <a:ea typeface="+mn-ea"/>
                <a:cs typeface="Times New Roman" pitchFamily="18" charset="0"/>
              </a:rPr>
              <a:t>    </a:t>
            </a:r>
            <a:r>
              <a:rPr kumimoji="0" lang="en-US" altLang="en-US" sz="1900" b="1" strike="noStrike" kern="0" cap="none" spc="0" normalizeH="0" baseline="0" noProof="0" dirty="0">
                <a:ln>
                  <a:noFill/>
                </a:ln>
                <a:effectLst/>
                <a:uLnTx/>
                <a:uFillTx/>
                <a:latin typeface="Times New Roman" pitchFamily="18" charset="0"/>
                <a:ea typeface="+mn-ea"/>
                <a:cs typeface="Times New Roman" pitchFamily="18" charset="0"/>
              </a:rPr>
              <a:t>Step 6: </a:t>
            </a:r>
            <a:r>
              <a:rPr kumimoji="0" lang="en-US" altLang="en-US" sz="1900" strike="noStrike" kern="0" cap="none" spc="0" normalizeH="0" baseline="0" noProof="0" dirty="0">
                <a:ln>
                  <a:noFill/>
                </a:ln>
                <a:effectLst/>
                <a:uLnTx/>
                <a:uFillTx/>
                <a:latin typeface="Times New Roman" pitchFamily="18" charset="0"/>
                <a:ea typeface="+mn-ea"/>
                <a:cs typeface="Times New Roman" pitchFamily="18" charset="0"/>
              </a:rPr>
              <a:t>Given any two points on a line, it is possible to retrieve its equations using 	interpolation, so </a:t>
            </a:r>
            <a:r>
              <a:rPr kumimoji="0" lang="en-US" altLang="en-US" sz="1900" b="1" strike="noStrike" kern="0" cap="none" spc="0" normalizeH="0" baseline="0" noProof="0" dirty="0">
                <a:ln>
                  <a:noFill/>
                </a:ln>
                <a:effectLst/>
                <a:uLnTx/>
                <a:uFillTx/>
                <a:latin typeface="Times New Roman" pitchFamily="18" charset="0"/>
                <a:ea typeface="+mn-ea"/>
                <a:cs typeface="Times New Roman" pitchFamily="18" charset="0"/>
              </a:rPr>
              <a:t>K=2.</a:t>
            </a:r>
          </a:p>
          <a:p>
            <a:pPr algn="just"/>
            <a:r>
              <a:rPr kumimoji="0" lang="en-US" altLang="en-US" sz="1900" strike="noStrike" kern="0" cap="none" spc="0" normalizeH="0" baseline="0" noProof="0" dirty="0">
                <a:ln>
                  <a:noFill/>
                </a:ln>
                <a:effectLst/>
                <a:uLnTx/>
                <a:uFillTx/>
                <a:latin typeface="Times New Roman" pitchFamily="18" charset="0"/>
                <a:ea typeface="+mn-ea"/>
                <a:cs typeface="Times New Roman" pitchFamily="18" charset="0"/>
              </a:rPr>
              <a:t>    </a:t>
            </a:r>
            <a:r>
              <a:rPr kumimoji="0" lang="en-US" altLang="en-US" sz="1900" b="1" strike="noStrike" kern="0" cap="none" spc="0" normalizeH="0" baseline="0" noProof="0" dirty="0">
                <a:ln>
                  <a:noFill/>
                </a:ln>
                <a:effectLst/>
                <a:uLnTx/>
                <a:uFillTx/>
                <a:latin typeface="Times New Roman" pitchFamily="18" charset="0"/>
                <a:ea typeface="+mn-ea"/>
                <a:cs typeface="Times New Roman" pitchFamily="18" charset="0"/>
              </a:rPr>
              <a:t>Step 7: </a:t>
            </a:r>
            <a:r>
              <a:rPr kumimoji="0" lang="en-US" altLang="en-US" sz="1900" strike="noStrike" kern="0" cap="none" spc="0" normalizeH="0" baseline="0" noProof="0" dirty="0">
                <a:ln>
                  <a:noFill/>
                </a:ln>
                <a:effectLst/>
                <a:uLnTx/>
                <a:uFillTx/>
                <a:latin typeface="Times New Roman" pitchFamily="18" charset="0"/>
                <a:ea typeface="+mn-ea"/>
                <a:cs typeface="Times New Roman" pitchFamily="18" charset="0"/>
              </a:rPr>
              <a:t>Given just one point, it's impossible to retrieve any information about the 	line</a:t>
            </a:r>
          </a:p>
          <a:p>
            <a:pPr algn="just"/>
            <a:r>
              <a:rPr kumimoji="0" lang="en-US" altLang="en-US" sz="1900" strike="noStrike" kern="0" cap="none" spc="0" normalizeH="0" baseline="0" noProof="0" dirty="0">
                <a:ln>
                  <a:noFill/>
                </a:ln>
                <a:effectLst/>
                <a:uLnTx/>
                <a:uFillTx/>
                <a:latin typeface="Times New Roman" pitchFamily="18" charset="0"/>
                <a:ea typeface="+mn-ea"/>
                <a:cs typeface="Times New Roman" pitchFamily="18" charset="0"/>
              </a:rPr>
              <a:t>    </a:t>
            </a:r>
            <a:r>
              <a:rPr kumimoji="0" lang="en-US" altLang="en-US" sz="1900" b="1" strike="noStrike" kern="0" cap="none" spc="0" normalizeH="0" baseline="0" noProof="0" dirty="0">
                <a:ln>
                  <a:noFill/>
                </a:ln>
                <a:effectLst/>
                <a:uLnTx/>
                <a:uFillTx/>
                <a:latin typeface="Times New Roman" pitchFamily="18" charset="0"/>
                <a:ea typeface="+mn-ea"/>
                <a:cs typeface="Times New Roman" pitchFamily="18" charset="0"/>
              </a:rPr>
              <a:t>Step 8: </a:t>
            </a:r>
            <a:r>
              <a:rPr kumimoji="0" lang="en-US" altLang="en-US" sz="1900" strike="noStrike" kern="0" cap="none" spc="0" normalizeH="0" baseline="0" noProof="0" dirty="0">
                <a:ln>
                  <a:noFill/>
                </a:ln>
                <a:effectLst/>
                <a:uLnTx/>
                <a:uFillTx/>
                <a:latin typeface="Times New Roman" pitchFamily="18" charset="0"/>
                <a:ea typeface="+mn-ea"/>
                <a:cs typeface="Times New Roman" pitchFamily="18" charset="0"/>
              </a:rPr>
              <a:t>If we do this operation using the arithmetic modulo a large prime P, all we 	have said is still applicable.</a:t>
            </a:r>
          </a:p>
        </p:txBody>
      </p:sp>
    </p:spTree>
    <p:extLst>
      <p:ext uri="{BB962C8B-B14F-4D97-AF65-F5344CB8AC3E}">
        <p14:creationId xmlns:p14="http://schemas.microsoft.com/office/powerpoint/2010/main" val="404815256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0"/>
            <a:ext cx="8229600" cy="476250"/>
          </a:xfrm>
        </p:spPr>
        <p:txBody>
          <a:bodyPr/>
          <a:lstStyle/>
          <a:p>
            <a:r>
              <a:rPr lang="en-US" sz="2800" b="1" i="0" dirty="0">
                <a:solidFill>
                  <a:srgbClr val="444444"/>
                </a:solidFill>
                <a:effectLst/>
                <a:latin typeface="Yu Gothic UI Semibold" panose="020B0700000000000000" pitchFamily="34" charset="-128"/>
                <a:ea typeface="Yu Gothic UI Semibold" panose="020B0700000000000000" pitchFamily="34" charset="-128"/>
              </a:rPr>
              <a:t>Splitting and Sharing Keys</a:t>
            </a:r>
            <a:endParaRPr lang="en-IN" altLang="en-US" sz="4400" dirty="0">
              <a:latin typeface="Yu Gothic UI Semibold" panose="020B0700000000000000" pitchFamily="34" charset="-128"/>
              <a:ea typeface="Yu Gothic UI Semibold" panose="020B0700000000000000" pitchFamily="34" charset="-128"/>
            </a:endParaRPr>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126</a:t>
            </a:fld>
            <a:endParaRPr lang="en-US" altLang="en-US" sz="1400" dirty="0">
              <a:solidFill>
                <a:srgbClr val="FF3300"/>
              </a:solidFill>
              <a:latin typeface="Tahoma" panose="020B0604030504040204" pitchFamily="34" charset="0"/>
              <a:cs typeface="Arial" panose="020B0604020202020204" pitchFamily="34" charset="0"/>
            </a:endParaRPr>
          </a:p>
        </p:txBody>
      </p:sp>
      <p:sp>
        <p:nvSpPr>
          <p:cNvPr id="3" name="TextBox 2">
            <a:extLst>
              <a:ext uri="{FF2B5EF4-FFF2-40B4-BE49-F238E27FC236}">
                <a16:creationId xmlns:a16="http://schemas.microsoft.com/office/drawing/2014/main" id="{0A17C5DF-653A-FABC-9166-F5AB1FBA396B}"/>
              </a:ext>
            </a:extLst>
          </p:cNvPr>
          <p:cNvSpPr txBox="1"/>
          <p:nvPr/>
        </p:nvSpPr>
        <p:spPr>
          <a:xfrm>
            <a:off x="251520" y="476250"/>
            <a:ext cx="8640960" cy="6232475"/>
          </a:xfrm>
          <a:prstGeom prst="rect">
            <a:avLst/>
          </a:prstGeom>
          <a:noFill/>
          <a:ln>
            <a:solidFill>
              <a:schemeClr val="tx1"/>
            </a:solidFill>
          </a:ln>
        </p:spPr>
        <p:txBody>
          <a:bodyPr wrap="square">
            <a:spAutoFit/>
          </a:bodyPr>
          <a:lstStyle/>
          <a:p>
            <a:pPr marL="342900" indent="-342900" algn="just">
              <a:buFont typeface="Arial" panose="020B0604020202020204" pitchFamily="34" charset="0"/>
              <a:buChar char="•"/>
            </a:pPr>
            <a:endParaRPr kumimoji="0" lang="en-US" altLang="en-US" sz="1900" strike="noStrike" kern="0" cap="none" spc="0" normalizeH="0" baseline="0" noProof="0" dirty="0">
              <a:ln>
                <a:noFill/>
              </a:ln>
              <a:effectLst/>
              <a:uLnTx/>
              <a:uFillTx/>
              <a:latin typeface="Times New Roman" pitchFamily="18" charset="0"/>
              <a:ea typeface="+mn-ea"/>
              <a:cs typeface="Times New Roman" pitchFamily="18" charset="0"/>
            </a:endParaRPr>
          </a:p>
          <a:p>
            <a:pPr marL="342900" indent="-342900" algn="just">
              <a:buFont typeface="Arial" panose="020B0604020202020204" pitchFamily="34" charset="0"/>
              <a:buChar char="•"/>
            </a:pPr>
            <a:endParaRPr lang="en-US" altLang="en-US" sz="1900" kern="0" dirty="0">
              <a:latin typeface="Times New Roman" pitchFamily="18" charset="0"/>
              <a:cs typeface="Times New Roman" pitchFamily="18" charset="0"/>
            </a:endParaRPr>
          </a:p>
          <a:p>
            <a:pPr marL="342900" indent="-342900" algn="just">
              <a:buFont typeface="Arial" panose="020B0604020202020204" pitchFamily="34" charset="0"/>
              <a:buChar char="•"/>
            </a:pPr>
            <a:endParaRPr kumimoji="0" lang="en-US" altLang="en-US" sz="1900" strike="noStrike" kern="0" cap="none" spc="0" normalizeH="0" baseline="0" noProof="0" dirty="0">
              <a:ln>
                <a:noFill/>
              </a:ln>
              <a:effectLst/>
              <a:uLnTx/>
              <a:uFillTx/>
              <a:latin typeface="Times New Roman" pitchFamily="18" charset="0"/>
              <a:ea typeface="+mn-ea"/>
              <a:cs typeface="Times New Roman" pitchFamily="18" charset="0"/>
            </a:endParaRPr>
          </a:p>
          <a:p>
            <a:pPr marL="342900" indent="-342900" algn="just">
              <a:buFont typeface="Arial" panose="020B0604020202020204" pitchFamily="34" charset="0"/>
              <a:buChar char="•"/>
            </a:pPr>
            <a:endParaRPr lang="en-US" altLang="en-US" sz="1900" kern="0" dirty="0">
              <a:latin typeface="Times New Roman" pitchFamily="18" charset="0"/>
              <a:cs typeface="Times New Roman" pitchFamily="18" charset="0"/>
            </a:endParaRPr>
          </a:p>
          <a:p>
            <a:pPr marL="342900" indent="-342900" algn="just">
              <a:buFont typeface="Arial" panose="020B0604020202020204" pitchFamily="34" charset="0"/>
              <a:buChar char="•"/>
            </a:pPr>
            <a:endParaRPr kumimoji="0" lang="en-US" altLang="en-US" sz="1900" strike="noStrike" kern="0" cap="none" spc="0" normalizeH="0" baseline="0" noProof="0" dirty="0">
              <a:ln>
                <a:noFill/>
              </a:ln>
              <a:effectLst/>
              <a:uLnTx/>
              <a:uFillTx/>
              <a:latin typeface="Times New Roman" pitchFamily="18" charset="0"/>
              <a:ea typeface="+mn-ea"/>
              <a:cs typeface="Times New Roman" pitchFamily="18" charset="0"/>
            </a:endParaRPr>
          </a:p>
          <a:p>
            <a:pPr marL="342900" indent="-342900" algn="just">
              <a:buFont typeface="Arial" panose="020B0604020202020204" pitchFamily="34" charset="0"/>
              <a:buChar char="•"/>
            </a:pPr>
            <a:endParaRPr lang="en-US" altLang="en-US" sz="1900" kern="0" dirty="0">
              <a:latin typeface="Times New Roman" pitchFamily="18" charset="0"/>
              <a:cs typeface="Times New Roman" pitchFamily="18" charset="0"/>
            </a:endParaRPr>
          </a:p>
          <a:p>
            <a:pPr marL="342900" indent="-342900" algn="just">
              <a:buFont typeface="Arial" panose="020B0604020202020204" pitchFamily="34" charset="0"/>
              <a:buChar char="•"/>
            </a:pPr>
            <a:endParaRPr kumimoji="0" lang="en-US" altLang="en-US" sz="1900" strike="noStrike" kern="0" cap="none" spc="0" normalizeH="0" baseline="0" noProof="0" dirty="0">
              <a:ln>
                <a:noFill/>
              </a:ln>
              <a:effectLst/>
              <a:uLnTx/>
              <a:uFillTx/>
              <a:latin typeface="Times New Roman" pitchFamily="18" charset="0"/>
              <a:ea typeface="+mn-ea"/>
              <a:cs typeface="Times New Roman" pitchFamily="18" charset="0"/>
            </a:endParaRPr>
          </a:p>
          <a:p>
            <a:pPr marL="342900" indent="-342900" algn="just">
              <a:buFont typeface="Arial" panose="020B0604020202020204" pitchFamily="34" charset="0"/>
              <a:buChar char="•"/>
            </a:pPr>
            <a:endParaRPr lang="en-US" altLang="en-US" sz="1900" kern="0" dirty="0">
              <a:latin typeface="Times New Roman" pitchFamily="18" charset="0"/>
              <a:cs typeface="Times New Roman" pitchFamily="18" charset="0"/>
            </a:endParaRPr>
          </a:p>
          <a:p>
            <a:pPr marL="342900" indent="-342900" algn="just">
              <a:buFont typeface="Arial" panose="020B0604020202020204" pitchFamily="34" charset="0"/>
              <a:buChar char="•"/>
            </a:pPr>
            <a:endParaRPr kumimoji="0" lang="en-US" altLang="en-US" sz="1900" strike="noStrike" kern="0" cap="none" spc="0" normalizeH="0" baseline="0" noProof="0" dirty="0">
              <a:ln>
                <a:noFill/>
              </a:ln>
              <a:effectLst/>
              <a:uLnTx/>
              <a:uFillTx/>
              <a:latin typeface="Times New Roman" pitchFamily="18" charset="0"/>
              <a:ea typeface="+mn-ea"/>
              <a:cs typeface="Times New Roman" pitchFamily="18" charset="0"/>
            </a:endParaRPr>
          </a:p>
          <a:p>
            <a:pPr marL="342900" indent="-342900" algn="just">
              <a:buFont typeface="Arial" panose="020B0604020202020204" pitchFamily="34" charset="0"/>
              <a:buChar char="•"/>
            </a:pPr>
            <a:endParaRPr lang="en-US" altLang="en-US" sz="1900" kern="0" dirty="0">
              <a:latin typeface="Times New Roman" pitchFamily="18" charset="0"/>
              <a:cs typeface="Times New Roman" pitchFamily="18" charset="0"/>
            </a:endParaRPr>
          </a:p>
          <a:p>
            <a:pPr marL="342900" indent="-342900" algn="just">
              <a:buFont typeface="Arial" panose="020B0604020202020204" pitchFamily="34" charset="0"/>
              <a:buChar char="•"/>
            </a:pPr>
            <a:endParaRPr kumimoji="0" lang="en-US" altLang="en-US" sz="1900" strike="noStrike" kern="0" cap="none" spc="0" normalizeH="0" baseline="0" noProof="0" dirty="0">
              <a:ln>
                <a:noFill/>
              </a:ln>
              <a:effectLst/>
              <a:uLnTx/>
              <a:uFillTx/>
              <a:latin typeface="Times New Roman" pitchFamily="18" charset="0"/>
              <a:ea typeface="+mn-ea"/>
              <a:cs typeface="Times New Roman" pitchFamily="18" charset="0"/>
            </a:endParaRPr>
          </a:p>
          <a:p>
            <a:pPr marL="342900" indent="-342900" algn="just">
              <a:buFont typeface="Arial" panose="020B0604020202020204" pitchFamily="34" charset="0"/>
              <a:buChar char="•"/>
            </a:pPr>
            <a:endParaRPr lang="en-US" altLang="en-US" sz="1900" kern="0" dirty="0">
              <a:latin typeface="Times New Roman" pitchFamily="18" charset="0"/>
              <a:cs typeface="Times New Roman" pitchFamily="18" charset="0"/>
            </a:endParaRPr>
          </a:p>
          <a:p>
            <a:pPr marL="342900" indent="-342900" algn="just">
              <a:buFont typeface="Arial" panose="020B0604020202020204" pitchFamily="34" charset="0"/>
              <a:buChar char="•"/>
            </a:pPr>
            <a:endParaRPr kumimoji="0" lang="en-US" altLang="en-US" sz="1900" strike="noStrike" kern="0" cap="none" spc="0" normalizeH="0" baseline="0" noProof="0" dirty="0">
              <a:ln>
                <a:noFill/>
              </a:ln>
              <a:effectLst/>
              <a:uLnTx/>
              <a:uFillTx/>
              <a:latin typeface="Times New Roman" pitchFamily="18" charset="0"/>
              <a:ea typeface="+mn-ea"/>
              <a:cs typeface="Times New Roman" pitchFamily="18" charset="0"/>
            </a:endParaRPr>
          </a:p>
          <a:p>
            <a:pPr marL="342900" indent="-342900" algn="just">
              <a:buFont typeface="Arial" panose="020B0604020202020204" pitchFamily="34" charset="0"/>
              <a:buChar char="•"/>
            </a:pPr>
            <a:endParaRPr lang="en-US" altLang="en-US" sz="1900" kern="0" dirty="0">
              <a:latin typeface="Times New Roman" pitchFamily="18" charset="0"/>
              <a:cs typeface="Times New Roman" pitchFamily="18" charset="0"/>
            </a:endParaRPr>
          </a:p>
          <a:p>
            <a:pPr marL="342900" indent="-342900" algn="just">
              <a:buFont typeface="Arial" panose="020B0604020202020204" pitchFamily="34" charset="0"/>
              <a:buChar char="•"/>
            </a:pPr>
            <a:endParaRPr kumimoji="0" lang="en-US" altLang="en-US" sz="1900" strike="noStrike" kern="0" cap="none" spc="0" normalizeH="0" baseline="0" noProof="0" dirty="0">
              <a:ln>
                <a:noFill/>
              </a:ln>
              <a:effectLst/>
              <a:uLnTx/>
              <a:uFillTx/>
              <a:latin typeface="Times New Roman" pitchFamily="18" charset="0"/>
              <a:ea typeface="+mn-ea"/>
              <a:cs typeface="Times New Roman" pitchFamily="18" charset="0"/>
            </a:endParaRPr>
          </a:p>
          <a:p>
            <a:pPr marL="342900" indent="-342900" algn="just">
              <a:buFont typeface="Arial" panose="020B0604020202020204" pitchFamily="34" charset="0"/>
              <a:buChar char="•"/>
            </a:pPr>
            <a:endParaRPr lang="en-US" altLang="en-US" sz="1900" kern="0" dirty="0">
              <a:latin typeface="Times New Roman" pitchFamily="18" charset="0"/>
              <a:cs typeface="Times New Roman" pitchFamily="18" charset="0"/>
            </a:endParaRPr>
          </a:p>
          <a:p>
            <a:pPr marL="342900" indent="-342900" algn="just">
              <a:buFont typeface="Arial" panose="020B0604020202020204" pitchFamily="34" charset="0"/>
              <a:buChar char="•"/>
            </a:pPr>
            <a:endParaRPr kumimoji="0" lang="en-US" altLang="en-US" sz="1900" strike="noStrike" kern="0" cap="none" spc="0" normalizeH="0" baseline="0" noProof="0" dirty="0">
              <a:ln>
                <a:noFill/>
              </a:ln>
              <a:effectLst/>
              <a:uLnTx/>
              <a:uFillTx/>
              <a:latin typeface="Times New Roman" pitchFamily="18" charset="0"/>
              <a:ea typeface="+mn-ea"/>
              <a:cs typeface="Times New Roman" pitchFamily="18" charset="0"/>
            </a:endParaRPr>
          </a:p>
          <a:p>
            <a:pPr marL="342900" indent="-342900" algn="just">
              <a:buFont typeface="Arial" panose="020B0604020202020204" pitchFamily="34" charset="0"/>
              <a:buChar char="•"/>
            </a:pPr>
            <a:endParaRPr lang="en-US" altLang="en-US" sz="1900" kern="0" dirty="0">
              <a:latin typeface="Times New Roman" pitchFamily="18" charset="0"/>
              <a:cs typeface="Times New Roman" pitchFamily="18" charset="0"/>
            </a:endParaRPr>
          </a:p>
          <a:p>
            <a:pPr marL="342900" indent="-342900" algn="just">
              <a:buFont typeface="Arial" panose="020B0604020202020204" pitchFamily="34" charset="0"/>
              <a:buChar char="•"/>
            </a:pPr>
            <a:endParaRPr kumimoji="0" lang="en-US" altLang="en-US" sz="1900" strike="noStrike" kern="0" cap="none" spc="0" normalizeH="0" baseline="0" noProof="0" dirty="0">
              <a:ln>
                <a:noFill/>
              </a:ln>
              <a:effectLst/>
              <a:uLnTx/>
              <a:uFillTx/>
              <a:latin typeface="Times New Roman" pitchFamily="18" charset="0"/>
              <a:ea typeface="+mn-ea"/>
              <a:cs typeface="Times New Roman" pitchFamily="18" charset="0"/>
            </a:endParaRPr>
          </a:p>
          <a:p>
            <a:pPr marL="342900" indent="-342900" algn="just">
              <a:buFont typeface="Arial" panose="020B0604020202020204" pitchFamily="34" charset="0"/>
              <a:buChar char="•"/>
            </a:pPr>
            <a:endParaRPr lang="en-US" altLang="en-US" sz="1900" kern="0" dirty="0">
              <a:latin typeface="Times New Roman" pitchFamily="18" charset="0"/>
              <a:cs typeface="Times New Roman" pitchFamily="18" charset="0"/>
            </a:endParaRPr>
          </a:p>
          <a:p>
            <a:pPr marL="342900" indent="-342900" algn="just">
              <a:buFont typeface="Arial" panose="020B0604020202020204" pitchFamily="34" charset="0"/>
              <a:buChar char="•"/>
            </a:pPr>
            <a:endParaRPr kumimoji="0" lang="en-US" altLang="en-US" sz="1900" strike="noStrike" kern="0" cap="none" spc="0" normalizeH="0" baseline="0" noProof="0" dirty="0">
              <a:ln>
                <a:noFill/>
              </a:ln>
              <a:effectLst/>
              <a:uLnTx/>
              <a:uFillTx/>
              <a:latin typeface="Times New Roman" pitchFamily="18" charset="0"/>
              <a:ea typeface="+mn-ea"/>
              <a:cs typeface="Times New Roman" pitchFamily="18" charset="0"/>
            </a:endParaRPr>
          </a:p>
        </p:txBody>
      </p:sp>
      <p:pic>
        <p:nvPicPr>
          <p:cNvPr id="4" name="Picture 3">
            <a:extLst>
              <a:ext uri="{FF2B5EF4-FFF2-40B4-BE49-F238E27FC236}">
                <a16:creationId xmlns:a16="http://schemas.microsoft.com/office/drawing/2014/main" id="{12B38D1B-02CE-449C-8A42-0CC43F5F76CB}"/>
              </a:ext>
            </a:extLst>
          </p:cNvPr>
          <p:cNvPicPr>
            <a:picLocks noChangeAspect="1"/>
          </p:cNvPicPr>
          <p:nvPr/>
        </p:nvPicPr>
        <p:blipFill>
          <a:blip r:embed="rId2"/>
          <a:stretch>
            <a:fillRect/>
          </a:stretch>
        </p:blipFill>
        <p:spPr>
          <a:xfrm>
            <a:off x="323528" y="759741"/>
            <a:ext cx="8064896" cy="2848373"/>
          </a:xfrm>
          <a:prstGeom prst="rect">
            <a:avLst/>
          </a:prstGeom>
        </p:spPr>
      </p:pic>
    </p:spTree>
    <p:extLst>
      <p:ext uri="{BB962C8B-B14F-4D97-AF65-F5344CB8AC3E}">
        <p14:creationId xmlns:p14="http://schemas.microsoft.com/office/powerpoint/2010/main" val="31710531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0"/>
            <a:ext cx="8229600" cy="476250"/>
          </a:xfrm>
        </p:spPr>
        <p:txBody>
          <a:bodyPr/>
          <a:lstStyle/>
          <a:p>
            <a:r>
              <a:rPr lang="en-US" sz="2800" b="1" i="0" dirty="0">
                <a:solidFill>
                  <a:srgbClr val="444444"/>
                </a:solidFill>
                <a:effectLst/>
                <a:latin typeface="Yu Gothic UI Semibold" panose="020B0700000000000000" pitchFamily="34" charset="-128"/>
                <a:ea typeface="Yu Gothic UI Semibold" panose="020B0700000000000000" pitchFamily="34" charset="-128"/>
              </a:rPr>
              <a:t>Splitting and Sharing Keys</a:t>
            </a:r>
            <a:endParaRPr lang="en-IN" altLang="en-US" sz="4400" dirty="0">
              <a:latin typeface="Yu Gothic UI Semibold" panose="020B0700000000000000" pitchFamily="34" charset="-128"/>
              <a:ea typeface="Yu Gothic UI Semibold" panose="020B0700000000000000" pitchFamily="34" charset="-128"/>
            </a:endParaRPr>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127</a:t>
            </a:fld>
            <a:endParaRPr lang="en-US" altLang="en-US" sz="1400" dirty="0">
              <a:solidFill>
                <a:srgbClr val="FF3300"/>
              </a:solidFill>
              <a:latin typeface="Tahoma" panose="020B0604030504040204" pitchFamily="34" charset="0"/>
              <a:cs typeface="Arial" panose="020B0604020202020204" pitchFamily="34" charset="0"/>
            </a:endParaRPr>
          </a:p>
        </p:txBody>
      </p:sp>
      <p:sp>
        <p:nvSpPr>
          <p:cNvPr id="3" name="TextBox 2">
            <a:extLst>
              <a:ext uri="{FF2B5EF4-FFF2-40B4-BE49-F238E27FC236}">
                <a16:creationId xmlns:a16="http://schemas.microsoft.com/office/drawing/2014/main" id="{0A17C5DF-653A-FABC-9166-F5AB1FBA396B}"/>
              </a:ext>
            </a:extLst>
          </p:cNvPr>
          <p:cNvSpPr txBox="1"/>
          <p:nvPr/>
        </p:nvSpPr>
        <p:spPr>
          <a:xfrm>
            <a:off x="251520" y="476250"/>
            <a:ext cx="8640960" cy="5632311"/>
          </a:xfrm>
          <a:prstGeom prst="rect">
            <a:avLst/>
          </a:prstGeom>
          <a:noFill/>
          <a:ln>
            <a:solidFill>
              <a:schemeClr val="tx1"/>
            </a:solidFill>
          </a:ln>
        </p:spPr>
        <p:txBody>
          <a:bodyPr wrap="square">
            <a:spAutoFit/>
          </a:bodyPr>
          <a:lstStyle/>
          <a:p>
            <a:r>
              <a:rPr lang="en-US" sz="2400" b="1" u="sng" dirty="0">
                <a:solidFill>
                  <a:srgbClr val="FF0000"/>
                </a:solidFill>
                <a:latin typeface="Times New Roman" panose="02020603050405020304" pitchFamily="18" charset="0"/>
                <a:cs typeface="Times New Roman" panose="02020603050405020304" pitchFamily="18" charset="0"/>
              </a:rPr>
              <a:t>How to increase K</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If we want to increase </a:t>
            </a:r>
            <a:r>
              <a:rPr lang="en-US" sz="2400" b="1" dirty="0">
                <a:latin typeface="Times New Roman" panose="02020603050405020304" pitchFamily="18" charset="0"/>
                <a:cs typeface="Times New Roman" panose="02020603050405020304" pitchFamily="18" charset="0"/>
              </a:rPr>
              <a:t>K</a:t>
            </a:r>
            <a:r>
              <a:rPr lang="en-US" sz="2400" dirty="0">
                <a:latin typeface="Times New Roman" panose="02020603050405020304" pitchFamily="18" charset="0"/>
                <a:cs typeface="Times New Roman" panose="02020603050405020304" pitchFamily="18" charset="0"/>
              </a:rPr>
              <a:t>, we can use functions that require more than </a:t>
            </a:r>
            <a:r>
              <a:rPr lang="en-US" sz="2400" b="1" dirty="0">
                <a:latin typeface="Times New Roman" panose="02020603050405020304" pitchFamily="18" charset="0"/>
                <a:cs typeface="Times New Roman" panose="02020603050405020304" pitchFamily="18" charset="0"/>
              </a:rPr>
              <a:t>two points </a:t>
            </a:r>
            <a:r>
              <a:rPr lang="en-US" sz="2400" dirty="0">
                <a:latin typeface="Times New Roman" panose="02020603050405020304" pitchFamily="18" charset="0"/>
                <a:cs typeface="Times New Roman" panose="02020603050405020304" pitchFamily="18" charset="0"/>
              </a:rPr>
              <a:t>to be defined.</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For example, if we want </a:t>
            </a:r>
            <a:r>
              <a:rPr lang="en-US" sz="2400" b="1" dirty="0">
                <a:latin typeface="Times New Roman" panose="02020603050405020304" pitchFamily="18" charset="0"/>
                <a:cs typeface="Times New Roman" panose="02020603050405020304" pitchFamily="18" charset="0"/>
              </a:rPr>
              <a:t>K=3, </a:t>
            </a:r>
            <a:r>
              <a:rPr lang="en-US" sz="2400" dirty="0">
                <a:latin typeface="Times New Roman" panose="02020603050405020304" pitchFamily="18" charset="0"/>
                <a:cs typeface="Times New Roman" panose="02020603050405020304" pitchFamily="18" charset="0"/>
              </a:rPr>
              <a:t>we will use a quadratic function. </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 fact, </a:t>
            </a:r>
            <a:r>
              <a:rPr lang="en-US" sz="2400" b="1" dirty="0">
                <a:latin typeface="Times New Roman" panose="02020603050405020304" pitchFamily="18" charset="0"/>
                <a:cs typeface="Times New Roman" panose="02020603050405020304" pitchFamily="18" charset="0"/>
              </a:rPr>
              <a:t>three points </a:t>
            </a:r>
            <a:r>
              <a:rPr lang="en-US" sz="2400" dirty="0">
                <a:latin typeface="Times New Roman" panose="02020603050405020304" pitchFamily="18" charset="0"/>
                <a:cs typeface="Times New Roman" panose="02020603050405020304" pitchFamily="18" charset="0"/>
              </a:rPr>
              <a:t>are necessary to define uniquely a quadratic function.</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 this case, there will be </a:t>
            </a:r>
            <a:r>
              <a:rPr lang="en-US" sz="2400" b="1" dirty="0">
                <a:latin typeface="Times New Roman" panose="02020603050405020304" pitchFamily="18" charset="0"/>
                <a:cs typeface="Times New Roman" panose="02020603050405020304" pitchFamily="18" charset="0"/>
              </a:rPr>
              <a:t>two random parameters </a:t>
            </a:r>
            <a:r>
              <a:rPr lang="en-US" sz="2400" b="1" dirty="0">
                <a:solidFill>
                  <a:srgbClr val="FF0000"/>
                </a:solidFill>
                <a:latin typeface="Times New Roman" panose="02020603050405020304" pitchFamily="18" charset="0"/>
                <a:cs typeface="Times New Roman" panose="02020603050405020304" pitchFamily="18" charset="0"/>
              </a:rPr>
              <a:t>R</a:t>
            </a:r>
            <a:r>
              <a:rPr lang="en-US" sz="2400" b="1" baseline="-25000" dirty="0">
                <a:solidFill>
                  <a:srgbClr val="FF0000"/>
                </a:solidFill>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 and </a:t>
            </a:r>
            <a:r>
              <a:rPr lang="en-US" sz="2400" b="1" dirty="0">
                <a:solidFill>
                  <a:srgbClr val="FF0000"/>
                </a:solidFill>
                <a:latin typeface="Times New Roman" panose="02020603050405020304" pitchFamily="18" charset="0"/>
                <a:cs typeface="Times New Roman" panose="02020603050405020304" pitchFamily="18" charset="0"/>
              </a:rPr>
              <a:t>R</a:t>
            </a:r>
            <a:r>
              <a:rPr lang="en-US" sz="2400" b="1" baseline="-25000" dirty="0">
                <a:solidFill>
                  <a:srgbClr val="FF0000"/>
                </a:solidFill>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since the equation would be:</a:t>
            </a:r>
          </a:p>
          <a:p>
            <a:pPr algn="just"/>
            <a:endParaRPr lang="pt-BR" sz="2400" b="1" dirty="0"/>
          </a:p>
          <a:p>
            <a:pPr algn="just"/>
            <a:r>
              <a:rPr lang="pt-BR" sz="2400" b="1" dirty="0"/>
              <a:t>	Y = R</a:t>
            </a:r>
            <a:r>
              <a:rPr lang="pt-BR" sz="2400" b="1" baseline="-25000" dirty="0"/>
              <a:t>2</a:t>
            </a:r>
            <a:r>
              <a:rPr lang="pt-BR" sz="2400" b="1" dirty="0"/>
              <a:t> X</a:t>
            </a:r>
            <a:r>
              <a:rPr lang="pt-BR" sz="2400" b="1" baseline="30000" dirty="0"/>
              <a:t>2</a:t>
            </a:r>
            <a:r>
              <a:rPr lang="pt-BR" sz="2400" b="1" dirty="0"/>
              <a:t> + R</a:t>
            </a:r>
            <a:r>
              <a:rPr lang="pt-BR" sz="2400" b="1" baseline="-25000" dirty="0"/>
              <a:t>1</a:t>
            </a:r>
            <a:r>
              <a:rPr lang="pt-BR" sz="2400" b="1" dirty="0"/>
              <a:t> X + S</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We can go on like this increasing the polynomial degree. </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For example, if we want </a:t>
            </a:r>
            <a:r>
              <a:rPr lang="en-US" sz="2400" b="1" dirty="0">
                <a:latin typeface="Times New Roman" panose="02020603050405020304" pitchFamily="18" charset="0"/>
                <a:cs typeface="Times New Roman" panose="02020603050405020304" pitchFamily="18" charset="0"/>
              </a:rPr>
              <a:t>K=4</a:t>
            </a:r>
            <a:r>
              <a:rPr lang="en-US" sz="2400" dirty="0">
                <a:latin typeface="Times New Roman" panose="02020603050405020304" pitchFamily="18" charset="0"/>
                <a:cs typeface="Times New Roman" panose="02020603050405020304" pitchFamily="18" charset="0"/>
              </a:rPr>
              <a:t> we can use a cubic function with </a:t>
            </a:r>
            <a:r>
              <a:rPr lang="en-US" sz="2400" b="1" dirty="0">
                <a:latin typeface="Times New Roman" panose="02020603050405020304" pitchFamily="18" charset="0"/>
                <a:cs typeface="Times New Roman" panose="02020603050405020304" pitchFamily="18" charset="0"/>
              </a:rPr>
              <a:t>three random parameters </a:t>
            </a:r>
            <a:r>
              <a:rPr lang="en-US" sz="2400" dirty="0">
                <a:latin typeface="Times New Roman" panose="02020603050405020304" pitchFamily="18" charset="0"/>
                <a:cs typeface="Times New Roman" panose="02020603050405020304" pitchFamily="18" charset="0"/>
              </a:rPr>
              <a:t>and so on. </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Every curve used has infinite points, so we can also increase </a:t>
            </a:r>
            <a:r>
              <a:rPr lang="en-US" sz="2400" b="1" dirty="0">
                <a:solidFill>
                  <a:srgbClr val="FF0000"/>
                </a:solidFill>
                <a:latin typeface="Times New Roman" panose="02020603050405020304" pitchFamily="18" charset="0"/>
                <a:cs typeface="Times New Roman" panose="02020603050405020304" pitchFamily="18" charset="0"/>
              </a:rPr>
              <a:t>N</a:t>
            </a:r>
            <a:r>
              <a:rPr lang="en-US" sz="2400" dirty="0">
                <a:latin typeface="Times New Roman" panose="02020603050405020304" pitchFamily="18" charset="0"/>
                <a:cs typeface="Times New Roman" panose="02020603050405020304" pitchFamily="18" charset="0"/>
              </a:rPr>
              <a:t> at will</a:t>
            </a:r>
            <a:endParaRPr lang="en-US" sz="24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895444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0"/>
            <a:ext cx="8229600" cy="476250"/>
          </a:xfrm>
        </p:spPr>
        <p:txBody>
          <a:bodyPr/>
          <a:lstStyle/>
          <a:p>
            <a:r>
              <a:rPr lang="en-US" sz="2800" b="1" i="0" dirty="0">
                <a:solidFill>
                  <a:srgbClr val="444444"/>
                </a:solidFill>
                <a:effectLst/>
                <a:latin typeface="Yu Gothic UI Semibold" panose="020B0700000000000000" pitchFamily="34" charset="-128"/>
                <a:ea typeface="Yu Gothic UI Semibold" panose="020B0700000000000000" pitchFamily="34" charset="-128"/>
              </a:rPr>
              <a:t>Splitting and Sharing Keys</a:t>
            </a:r>
            <a:endParaRPr lang="en-IN" altLang="en-US" sz="4400" dirty="0">
              <a:latin typeface="Yu Gothic UI Semibold" panose="020B0700000000000000" pitchFamily="34" charset="-128"/>
              <a:ea typeface="Yu Gothic UI Semibold" panose="020B0700000000000000" pitchFamily="34" charset="-128"/>
            </a:endParaRPr>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128</a:t>
            </a:fld>
            <a:endParaRPr lang="en-US" altLang="en-US" sz="1400" dirty="0">
              <a:solidFill>
                <a:srgbClr val="FF3300"/>
              </a:solidFill>
              <a:latin typeface="Tahoma" panose="020B0604030504040204" pitchFamily="34" charset="0"/>
              <a:cs typeface="Arial" panose="020B0604020202020204" pitchFamily="34" charset="0"/>
            </a:endParaRPr>
          </a:p>
        </p:txBody>
      </p:sp>
      <p:sp>
        <p:nvSpPr>
          <p:cNvPr id="3" name="TextBox 2">
            <a:extLst>
              <a:ext uri="{FF2B5EF4-FFF2-40B4-BE49-F238E27FC236}">
                <a16:creationId xmlns:a16="http://schemas.microsoft.com/office/drawing/2014/main" id="{0A17C5DF-653A-FABC-9166-F5AB1FBA396B}"/>
              </a:ext>
            </a:extLst>
          </p:cNvPr>
          <p:cNvSpPr txBox="1"/>
          <p:nvPr/>
        </p:nvSpPr>
        <p:spPr>
          <a:xfrm>
            <a:off x="251520" y="476250"/>
            <a:ext cx="8640960" cy="3785652"/>
          </a:xfrm>
          <a:prstGeom prst="rect">
            <a:avLst/>
          </a:prstGeom>
          <a:noFill/>
          <a:ln>
            <a:solidFill>
              <a:schemeClr val="tx1"/>
            </a:solidFill>
          </a:ln>
        </p:spPr>
        <p:txBody>
          <a:bodyPr wrap="square">
            <a:spAutoFit/>
          </a:bodyPr>
          <a:lstStyle/>
          <a:p>
            <a:endParaRPr lang="en-US" sz="2400" b="1" dirty="0">
              <a:solidFill>
                <a:srgbClr val="FF0000"/>
              </a:solidFill>
              <a:latin typeface="Times New Roman" panose="02020603050405020304" pitchFamily="18" charset="0"/>
              <a:cs typeface="Times New Roman" panose="02020603050405020304" pitchFamily="18" charset="0"/>
            </a:endParaRPr>
          </a:p>
          <a:p>
            <a:endParaRPr lang="en-US" sz="2400" b="1" dirty="0">
              <a:solidFill>
                <a:srgbClr val="FF0000"/>
              </a:solidFill>
              <a:latin typeface="Times New Roman" panose="02020603050405020304" pitchFamily="18" charset="0"/>
              <a:cs typeface="Times New Roman" panose="02020603050405020304" pitchFamily="18" charset="0"/>
            </a:endParaRPr>
          </a:p>
          <a:p>
            <a:endParaRPr lang="en-US" sz="2400" b="1" dirty="0">
              <a:solidFill>
                <a:srgbClr val="FF0000"/>
              </a:solidFill>
              <a:latin typeface="Times New Roman" panose="02020603050405020304" pitchFamily="18" charset="0"/>
              <a:cs typeface="Times New Roman" panose="02020603050405020304" pitchFamily="18" charset="0"/>
            </a:endParaRPr>
          </a:p>
          <a:p>
            <a:endParaRPr lang="en-US" sz="2400" b="1" dirty="0">
              <a:solidFill>
                <a:srgbClr val="FF0000"/>
              </a:solidFill>
              <a:latin typeface="Times New Roman" panose="02020603050405020304" pitchFamily="18" charset="0"/>
              <a:cs typeface="Times New Roman" panose="02020603050405020304" pitchFamily="18" charset="0"/>
            </a:endParaRPr>
          </a:p>
          <a:p>
            <a:endParaRPr lang="en-US" sz="2400" b="1" dirty="0">
              <a:solidFill>
                <a:srgbClr val="FF0000"/>
              </a:solidFill>
              <a:latin typeface="Times New Roman" panose="02020603050405020304" pitchFamily="18" charset="0"/>
              <a:cs typeface="Times New Roman" panose="02020603050405020304" pitchFamily="18" charset="0"/>
            </a:endParaRPr>
          </a:p>
          <a:p>
            <a:endParaRPr lang="en-US" sz="2400" b="1" dirty="0">
              <a:solidFill>
                <a:srgbClr val="FF0000"/>
              </a:solidFill>
              <a:latin typeface="Times New Roman" panose="02020603050405020304" pitchFamily="18" charset="0"/>
              <a:cs typeface="Times New Roman" panose="02020603050405020304" pitchFamily="18" charset="0"/>
            </a:endParaRPr>
          </a:p>
          <a:p>
            <a:endParaRPr lang="en-US" sz="2400" b="1" dirty="0">
              <a:solidFill>
                <a:srgbClr val="FF0000"/>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This scheme will let you take any secret and split it into </a:t>
            </a:r>
            <a:r>
              <a:rPr lang="en-US" sz="2400" b="1" dirty="0">
                <a:solidFill>
                  <a:srgbClr val="FF0000"/>
                </a:solidFill>
                <a:latin typeface="Times New Roman" panose="02020603050405020304" pitchFamily="18" charset="0"/>
                <a:cs typeface="Times New Roman" panose="02020603050405020304" pitchFamily="18" charset="0"/>
              </a:rPr>
              <a:t>N</a:t>
            </a:r>
            <a:r>
              <a:rPr lang="en-US" sz="2400" dirty="0">
                <a:latin typeface="Times New Roman" panose="02020603050405020304" pitchFamily="18" charset="0"/>
                <a:cs typeface="Times New Roman" panose="02020603050405020304" pitchFamily="18" charset="0"/>
              </a:rPr>
              <a:t> shares, such that </a:t>
            </a:r>
            <a:r>
              <a:rPr lang="en-US" sz="2400" b="1" dirty="0">
                <a:solidFill>
                  <a:srgbClr val="FF0000"/>
                </a:solidFill>
                <a:latin typeface="Times New Roman" panose="02020603050405020304" pitchFamily="18" charset="0"/>
                <a:cs typeface="Times New Roman" panose="02020603050405020304" pitchFamily="18" charset="0"/>
              </a:rPr>
              <a:t>K shares </a:t>
            </a:r>
            <a:r>
              <a:rPr lang="en-US" sz="2400" dirty="0">
                <a:latin typeface="Times New Roman" panose="02020603050405020304" pitchFamily="18" charset="0"/>
                <a:cs typeface="Times New Roman" panose="02020603050405020304" pitchFamily="18" charset="0"/>
              </a:rPr>
              <a:t>or more are needed to </a:t>
            </a:r>
            <a:r>
              <a:rPr lang="en-US" sz="2400" b="1" dirty="0">
                <a:latin typeface="Times New Roman" panose="02020603050405020304" pitchFamily="18" charset="0"/>
                <a:cs typeface="Times New Roman" panose="02020603050405020304" pitchFamily="18" charset="0"/>
              </a:rPr>
              <a:t>retrieve it</a:t>
            </a:r>
            <a:r>
              <a:rPr lang="en-US" sz="2400" b="1" dirty="0">
                <a:solidFill>
                  <a:srgbClr val="FF0000"/>
                </a:solidFill>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endParaRPr lang="en-US" sz="2400" b="1" dirty="0">
              <a:solidFill>
                <a:srgbClr val="FF0000"/>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B59E060-04B5-DB6C-D89F-5C5044C2A609}"/>
              </a:ext>
            </a:extLst>
          </p:cNvPr>
          <p:cNvPicPr>
            <a:picLocks noChangeAspect="1"/>
          </p:cNvPicPr>
          <p:nvPr/>
        </p:nvPicPr>
        <p:blipFill>
          <a:blip r:embed="rId2"/>
          <a:stretch>
            <a:fillRect/>
          </a:stretch>
        </p:blipFill>
        <p:spPr>
          <a:xfrm>
            <a:off x="457200" y="628650"/>
            <a:ext cx="8147248" cy="2080270"/>
          </a:xfrm>
          <a:prstGeom prst="rect">
            <a:avLst/>
          </a:prstGeom>
        </p:spPr>
      </p:pic>
    </p:spTree>
    <p:extLst>
      <p:ext uri="{BB962C8B-B14F-4D97-AF65-F5344CB8AC3E}">
        <p14:creationId xmlns:p14="http://schemas.microsoft.com/office/powerpoint/2010/main" val="75527372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0"/>
            <a:ext cx="8229600" cy="476250"/>
          </a:xfrm>
        </p:spPr>
        <p:txBody>
          <a:bodyPr/>
          <a:lstStyle/>
          <a:p>
            <a:r>
              <a:rPr lang="en-US" sz="2800" b="1" i="0" dirty="0">
                <a:solidFill>
                  <a:srgbClr val="444444"/>
                </a:solidFill>
                <a:effectLst/>
                <a:latin typeface="Yu Gothic UI Semibold" panose="020B0700000000000000" pitchFamily="34" charset="-128"/>
                <a:ea typeface="Yu Gothic UI Semibold" panose="020B0700000000000000" pitchFamily="34" charset="-128"/>
              </a:rPr>
              <a:t>Splitting and Sharing Keys</a:t>
            </a:r>
            <a:endParaRPr lang="en-IN" altLang="en-US" sz="4400" dirty="0">
              <a:latin typeface="Yu Gothic UI Semibold" panose="020B0700000000000000" pitchFamily="34" charset="-128"/>
              <a:ea typeface="Yu Gothic UI Semibold" panose="020B0700000000000000" pitchFamily="34" charset="-128"/>
            </a:endParaRPr>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129</a:t>
            </a:fld>
            <a:endParaRPr lang="en-US" altLang="en-US" sz="1400" dirty="0">
              <a:solidFill>
                <a:srgbClr val="FF3300"/>
              </a:solidFill>
              <a:latin typeface="Tahoma" panose="020B0604030504040204" pitchFamily="34" charset="0"/>
              <a:cs typeface="Arial" panose="020B0604020202020204" pitchFamily="34" charset="0"/>
            </a:endParaRPr>
          </a:p>
        </p:txBody>
      </p:sp>
      <p:sp>
        <p:nvSpPr>
          <p:cNvPr id="3" name="TextBox 2">
            <a:extLst>
              <a:ext uri="{FF2B5EF4-FFF2-40B4-BE49-F238E27FC236}">
                <a16:creationId xmlns:a16="http://schemas.microsoft.com/office/drawing/2014/main" id="{0A17C5DF-653A-FABC-9166-F5AB1FBA396B}"/>
              </a:ext>
            </a:extLst>
          </p:cNvPr>
          <p:cNvSpPr txBox="1"/>
          <p:nvPr/>
        </p:nvSpPr>
        <p:spPr>
          <a:xfrm>
            <a:off x="251520" y="476250"/>
            <a:ext cx="8640960" cy="5570756"/>
          </a:xfrm>
          <a:prstGeom prst="rect">
            <a:avLst/>
          </a:prstGeom>
          <a:noFill/>
          <a:ln>
            <a:solidFill>
              <a:schemeClr val="tx1"/>
            </a:solidFill>
          </a:ln>
        </p:spPr>
        <p:txBody>
          <a:bodyPr wrap="square">
            <a:spAutoFit/>
          </a:bodyPr>
          <a:lstStyle/>
          <a:p>
            <a:r>
              <a:rPr lang="en-US" sz="2400" b="1" u="sng" dirty="0">
                <a:solidFill>
                  <a:srgbClr val="FF0000"/>
                </a:solidFill>
                <a:latin typeface="Times New Roman" panose="02020603050405020304" pitchFamily="18" charset="0"/>
                <a:cs typeface="Times New Roman" panose="02020603050405020304" pitchFamily="18" charset="0"/>
              </a:rPr>
              <a:t>Secret sharing Pros and Cons</a:t>
            </a:r>
          </a:p>
          <a:p>
            <a:r>
              <a:rPr lang="en-US" sz="2400" b="1" dirty="0">
                <a:solidFill>
                  <a:srgbClr val="0070C0"/>
                </a:solidFill>
                <a:latin typeface="Times New Roman" panose="02020603050405020304" pitchFamily="18" charset="0"/>
                <a:cs typeface="Times New Roman" panose="02020603050405020304" pitchFamily="18" charset="0"/>
              </a:rPr>
              <a:t>What's good and bad about the scheme we've just seen? So:</a:t>
            </a:r>
          </a:p>
          <a:p>
            <a:pPr marL="914400" lvl="1" indent="-4572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good: </a:t>
            </a:r>
            <a:r>
              <a:rPr lang="en-US" sz="2800" dirty="0">
                <a:latin typeface="Times New Roman" panose="02020603050405020304" pitchFamily="18" charset="0"/>
                <a:cs typeface="Times New Roman" panose="02020603050405020304" pitchFamily="18" charset="0"/>
              </a:rPr>
              <a:t>it is possible to store the shares separately. So an adversary needs to be able to </a:t>
            </a:r>
            <a:r>
              <a:rPr lang="en-US" sz="2800" b="1" dirty="0">
                <a:latin typeface="Times New Roman" panose="02020603050405020304" pitchFamily="18" charset="0"/>
                <a:cs typeface="Times New Roman" panose="02020603050405020304" pitchFamily="18" charset="0"/>
              </a:rPr>
              <a:t>retrieve K shares </a:t>
            </a:r>
            <a:r>
              <a:rPr lang="en-US" sz="2800" dirty="0">
                <a:latin typeface="Times New Roman" panose="02020603050405020304" pitchFamily="18" charset="0"/>
                <a:cs typeface="Times New Roman" panose="02020603050405020304" pitchFamily="18" charset="0"/>
              </a:rPr>
              <a:t>in order to get back the secret key. So, he needs to break the security of different places </a:t>
            </a:r>
            <a:r>
              <a:rPr lang="en-US" sz="2800" b="1" dirty="0">
                <a:latin typeface="Times New Roman" panose="02020603050405020304" pitchFamily="18" charset="0"/>
                <a:cs typeface="Times New Roman" panose="02020603050405020304" pitchFamily="18" charset="0"/>
              </a:rPr>
              <a:t>K times</a:t>
            </a:r>
            <a:r>
              <a:rPr lang="en-US" sz="2800" dirty="0">
                <a:latin typeface="Times New Roman" panose="02020603050405020304" pitchFamily="18" charset="0"/>
                <a:cs typeface="Times New Roman" panose="02020603050405020304" pitchFamily="18" charset="0"/>
              </a:rPr>
              <a:t>. In addition, we can afford to lose some shares, since </a:t>
            </a:r>
            <a:r>
              <a:rPr lang="en-US" sz="2800" b="1" dirty="0">
                <a:latin typeface="Times New Roman" panose="02020603050405020304" pitchFamily="18" charset="0"/>
                <a:cs typeface="Times New Roman" panose="02020603050405020304" pitchFamily="18" charset="0"/>
              </a:rPr>
              <a:t>only K</a:t>
            </a:r>
            <a:r>
              <a:rPr lang="en-US" sz="2800" dirty="0">
                <a:latin typeface="Times New Roman" panose="02020603050405020304" pitchFamily="18" charset="0"/>
                <a:cs typeface="Times New Roman" panose="02020603050405020304" pitchFamily="18" charset="0"/>
              </a:rPr>
              <a:t> of them chosen randomly is needed to retrieve the key.</a:t>
            </a:r>
          </a:p>
          <a:p>
            <a:pPr marL="914400" lvl="1" indent="-4572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bad: </a:t>
            </a:r>
            <a:r>
              <a:rPr lang="en-US" sz="2800" dirty="0">
                <a:latin typeface="Times New Roman" panose="02020603050405020304" pitchFamily="18" charset="0"/>
                <a:cs typeface="Times New Roman" panose="02020603050405020304" pitchFamily="18" charset="0"/>
              </a:rPr>
              <a:t>if we want to sign a transaction, we need to </a:t>
            </a:r>
            <a:r>
              <a:rPr lang="en-US" sz="2800" b="1" i="1" dirty="0">
                <a:latin typeface="Times New Roman" panose="02020603050405020304" pitchFamily="18" charset="0"/>
                <a:cs typeface="Times New Roman" panose="02020603050405020304" pitchFamily="18" charset="0"/>
              </a:rPr>
              <a:t>reconstruct the key bringing </a:t>
            </a:r>
            <a:r>
              <a:rPr lang="en-US" sz="2800" dirty="0">
                <a:latin typeface="Times New Roman" panose="02020603050405020304" pitchFamily="18" charset="0"/>
                <a:cs typeface="Times New Roman" panose="02020603050405020304" pitchFamily="18" charset="0"/>
              </a:rPr>
              <a:t>the shares together. This is a point of vulnerability. If we get attacked at this moment the adversary can recover the full key.</a:t>
            </a:r>
          </a:p>
        </p:txBody>
      </p:sp>
    </p:spTree>
    <p:extLst>
      <p:ext uri="{BB962C8B-B14F-4D97-AF65-F5344CB8AC3E}">
        <p14:creationId xmlns:p14="http://schemas.microsoft.com/office/powerpoint/2010/main" val="3557985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8" name="Slide Number Placeholder 1">
            <a:extLst>
              <a:ext uri="{FF2B5EF4-FFF2-40B4-BE49-F238E27FC236}">
                <a16:creationId xmlns:a16="http://schemas.microsoft.com/office/drawing/2014/main" id="{F2B1F1D7-9493-5F77-3920-E2ABBAA0B1E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9E6494B6-788E-4BFD-8FC3-B3185FEE8698}" type="slidenum">
              <a:rPr lang="es-ES" altLang="en-US" sz="1400" smtClean="0"/>
              <a:pPr>
                <a:spcBef>
                  <a:spcPct val="0"/>
                </a:spcBef>
                <a:buFontTx/>
                <a:buNone/>
              </a:pPr>
              <a:t>13</a:t>
            </a:fld>
            <a:endParaRPr lang="es-ES" altLang="en-US" sz="1400"/>
          </a:p>
        </p:txBody>
      </p:sp>
      <p:sp>
        <p:nvSpPr>
          <p:cNvPr id="24579" name="TextBox 5">
            <a:extLst>
              <a:ext uri="{FF2B5EF4-FFF2-40B4-BE49-F238E27FC236}">
                <a16:creationId xmlns:a16="http://schemas.microsoft.com/office/drawing/2014/main" id="{78A1CD7B-7F03-A730-7EA2-6B37834A4015}"/>
              </a:ext>
            </a:extLst>
          </p:cNvPr>
          <p:cNvSpPr txBox="1">
            <a:spLocks noChangeArrowheads="1"/>
          </p:cNvSpPr>
          <p:nvPr/>
        </p:nvSpPr>
        <p:spPr bwMode="auto">
          <a:xfrm>
            <a:off x="304800" y="17463"/>
            <a:ext cx="8534400" cy="40005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buFontTx/>
              <a:buNone/>
            </a:pPr>
            <a:r>
              <a:rPr lang="en-US" altLang="en-US" sz="2000" b="1">
                <a:solidFill>
                  <a:srgbClr val="0070C0"/>
                </a:solidFill>
                <a:latin typeface="Garamond" panose="02020404030301010803" pitchFamily="18" charset="0"/>
              </a:rPr>
              <a:t>Decentralization-Centralization vs. Decentralization-Distributed consensus </a:t>
            </a:r>
          </a:p>
        </p:txBody>
      </p:sp>
      <p:sp>
        <p:nvSpPr>
          <p:cNvPr id="2" name="TextBox 1">
            <a:extLst>
              <a:ext uri="{FF2B5EF4-FFF2-40B4-BE49-F238E27FC236}">
                <a16:creationId xmlns:a16="http://schemas.microsoft.com/office/drawing/2014/main" id="{F4E68326-4CF7-A7D4-4769-EDB91E8A230C}"/>
              </a:ext>
            </a:extLst>
          </p:cNvPr>
          <p:cNvSpPr txBox="1"/>
          <p:nvPr/>
        </p:nvSpPr>
        <p:spPr>
          <a:xfrm>
            <a:off x="320675" y="417513"/>
            <a:ext cx="8534400" cy="6370637"/>
          </a:xfrm>
          <a:prstGeom prst="rect">
            <a:avLst/>
          </a:prstGeom>
          <a:noFill/>
          <a:ln>
            <a:solidFill>
              <a:schemeClr val="tx2"/>
            </a:solidFill>
          </a:ln>
        </p:spPr>
        <p:txBody>
          <a:bodyPr>
            <a:spAutoFit/>
          </a:bodyPr>
          <a:lstStyle/>
          <a:p>
            <a:pPr>
              <a:defRPr/>
            </a:pPr>
            <a:r>
              <a:rPr lang="en-US" sz="2400" b="1" dirty="0">
                <a:solidFill>
                  <a:srgbClr val="273239"/>
                </a:solidFill>
                <a:latin typeface="urw-din"/>
              </a:rPr>
              <a:t>3</a:t>
            </a:r>
            <a:r>
              <a:rPr lang="en-US" sz="2400" b="1" u="sng" dirty="0">
                <a:solidFill>
                  <a:srgbClr val="FF0000"/>
                </a:solidFill>
                <a:latin typeface="urw-din"/>
              </a:rPr>
              <a:t>. DISTRIBUTED SYSTEMS:</a:t>
            </a:r>
          </a:p>
          <a:p>
            <a:pPr marL="342900" indent="-342900" algn="just">
              <a:buFont typeface="Arial" panose="020B0604020202020204" pitchFamily="34" charset="0"/>
              <a:buChar char="•"/>
              <a:defRPr/>
            </a:pPr>
            <a:r>
              <a:rPr lang="en-US" sz="2400" dirty="0">
                <a:latin typeface="Garamond" panose="02020404030301010803" pitchFamily="18" charset="0"/>
              </a:rPr>
              <a:t>A distributed system is a collection of computer programs that utilize computational resources across multiple, separate computation nodes to achieve a common, shared goal. Also known as distributed computing or distributed databases, it relies on separate nodes to communicate and synchronize over a common network. </a:t>
            </a:r>
          </a:p>
          <a:p>
            <a:pPr marL="342900" indent="-342900" algn="just">
              <a:buFont typeface="Arial" panose="020B0604020202020204" pitchFamily="34" charset="0"/>
              <a:buChar char="•"/>
              <a:defRPr/>
            </a:pPr>
            <a:r>
              <a:rPr lang="en-US" sz="2400" dirty="0">
                <a:latin typeface="Garamond" panose="02020404030301010803" pitchFamily="18" charset="0"/>
              </a:rPr>
              <a:t>These nodes typically represent separate </a:t>
            </a:r>
            <a:r>
              <a:rPr lang="en-US" sz="2400" b="1" dirty="0">
                <a:latin typeface="Garamond" panose="02020404030301010803" pitchFamily="18" charset="0"/>
              </a:rPr>
              <a:t>physical hardware devices </a:t>
            </a:r>
            <a:r>
              <a:rPr lang="en-US" sz="2400" dirty="0">
                <a:latin typeface="Garamond" panose="02020404030301010803" pitchFamily="18" charset="0"/>
              </a:rPr>
              <a:t>but can also represent separate </a:t>
            </a:r>
            <a:r>
              <a:rPr lang="en-US" sz="2400" b="1" dirty="0">
                <a:latin typeface="Garamond" panose="02020404030301010803" pitchFamily="18" charset="0"/>
              </a:rPr>
              <a:t>software processes</a:t>
            </a:r>
            <a:r>
              <a:rPr lang="en-US" sz="2400" dirty="0">
                <a:latin typeface="Garamond" panose="02020404030301010803" pitchFamily="18" charset="0"/>
              </a:rPr>
              <a:t>, or other recursive encapsulated systems. </a:t>
            </a:r>
          </a:p>
          <a:p>
            <a:pPr marL="342900" indent="-342900" algn="just">
              <a:buFont typeface="Arial" panose="020B0604020202020204" pitchFamily="34" charset="0"/>
              <a:buChar char="•"/>
              <a:defRPr/>
            </a:pPr>
            <a:r>
              <a:rPr lang="en-US" sz="2400" dirty="0">
                <a:latin typeface="Garamond" panose="02020404030301010803" pitchFamily="18" charset="0"/>
              </a:rPr>
              <a:t>Distributed systems aim to </a:t>
            </a:r>
            <a:r>
              <a:rPr lang="en-US" sz="2400" b="1" dirty="0">
                <a:latin typeface="Garamond" panose="02020404030301010803" pitchFamily="18" charset="0"/>
              </a:rPr>
              <a:t>remove bottlenecks </a:t>
            </a:r>
            <a:r>
              <a:rPr lang="en-US" sz="2400" dirty="0">
                <a:latin typeface="Garamond" panose="02020404030301010803" pitchFamily="18" charset="0"/>
              </a:rPr>
              <a:t>or </a:t>
            </a:r>
            <a:r>
              <a:rPr lang="en-US" sz="2400" b="1" dirty="0">
                <a:latin typeface="Garamond" panose="02020404030301010803" pitchFamily="18" charset="0"/>
              </a:rPr>
              <a:t>central points </a:t>
            </a:r>
            <a:r>
              <a:rPr lang="en-US" sz="2400" dirty="0">
                <a:latin typeface="Garamond" panose="02020404030301010803" pitchFamily="18" charset="0"/>
              </a:rPr>
              <a:t>of failure from a system.</a:t>
            </a:r>
          </a:p>
          <a:p>
            <a:pPr marL="342900" indent="-342900" algn="just">
              <a:buFont typeface="Arial" panose="020B0604020202020204" pitchFamily="34" charset="0"/>
              <a:buChar char="•"/>
              <a:defRPr/>
            </a:pPr>
            <a:endParaRPr lang="en-US" sz="2400" dirty="0">
              <a:latin typeface="Garamond" panose="02020404030301010803" pitchFamily="18" charset="0"/>
            </a:endParaRPr>
          </a:p>
          <a:p>
            <a:pPr>
              <a:defRPr/>
            </a:pPr>
            <a:endParaRPr lang="en-US" sz="2400" dirty="0">
              <a:solidFill>
                <a:srgbClr val="273239"/>
              </a:solidFill>
              <a:latin typeface="Garamond" panose="02020404030301010803" pitchFamily="18" charset="0"/>
            </a:endParaRPr>
          </a:p>
          <a:p>
            <a:pPr>
              <a:defRPr/>
            </a:pPr>
            <a:endParaRPr lang="en-US" sz="2400" dirty="0">
              <a:solidFill>
                <a:srgbClr val="273239"/>
              </a:solidFill>
              <a:latin typeface="Garamond" panose="02020404030301010803" pitchFamily="18" charset="0"/>
            </a:endParaRPr>
          </a:p>
          <a:p>
            <a:pPr>
              <a:defRPr/>
            </a:pPr>
            <a:endParaRPr lang="en-US" sz="2400" dirty="0">
              <a:solidFill>
                <a:srgbClr val="273239"/>
              </a:solidFill>
              <a:latin typeface="Garamond" panose="02020404030301010803" pitchFamily="18" charset="0"/>
            </a:endParaRPr>
          </a:p>
          <a:p>
            <a:pPr>
              <a:defRPr/>
            </a:pPr>
            <a:endParaRPr lang="en-US" sz="2400" dirty="0">
              <a:solidFill>
                <a:srgbClr val="273239"/>
              </a:solidFill>
              <a:latin typeface="Garamond" panose="02020404030301010803" pitchFamily="18" charset="0"/>
            </a:endParaRPr>
          </a:p>
        </p:txBody>
      </p:sp>
      <p:pic>
        <p:nvPicPr>
          <p:cNvPr id="24581" name="Picture 3">
            <a:extLst>
              <a:ext uri="{FF2B5EF4-FFF2-40B4-BE49-F238E27FC236}">
                <a16:creationId xmlns:a16="http://schemas.microsoft.com/office/drawing/2014/main" id="{A45D74B5-B694-F25B-A35E-978EB239D2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9338" y="4697413"/>
            <a:ext cx="1546225"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US" sz="2800" b="1" i="0" dirty="0">
                <a:solidFill>
                  <a:srgbClr val="444444"/>
                </a:solidFill>
                <a:effectLst/>
                <a:latin typeface="Yu Gothic UI Semibold" panose="020B0700000000000000" pitchFamily="34" charset="-128"/>
                <a:ea typeface="Yu Gothic UI Semibold" panose="020B0700000000000000" pitchFamily="34" charset="-128"/>
              </a:rPr>
              <a:t>Splitting and Sharing Keys</a:t>
            </a:r>
            <a:endParaRPr lang="en-IN" altLang="en-US" sz="4400" dirty="0">
              <a:latin typeface="Yu Gothic UI Semibold" panose="020B0700000000000000" pitchFamily="34" charset="-128"/>
              <a:ea typeface="Yu Gothic UI Semibold" panose="020B0700000000000000" pitchFamily="34" charset="-128"/>
            </a:endParaRPr>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130</a:t>
            </a:fld>
            <a:endParaRPr lang="en-US" altLang="en-US" sz="1400" dirty="0">
              <a:solidFill>
                <a:srgbClr val="FF3300"/>
              </a:solidFill>
              <a:latin typeface="Tahoma" panose="020B0604030504040204" pitchFamily="34" charset="0"/>
              <a:cs typeface="Arial" panose="020B0604020202020204" pitchFamily="34" charset="0"/>
            </a:endParaRPr>
          </a:p>
        </p:txBody>
      </p:sp>
      <p:sp>
        <p:nvSpPr>
          <p:cNvPr id="3" name="TextBox 2">
            <a:extLst>
              <a:ext uri="{FF2B5EF4-FFF2-40B4-BE49-F238E27FC236}">
                <a16:creationId xmlns:a16="http://schemas.microsoft.com/office/drawing/2014/main" id="{0A17C5DF-653A-FABC-9166-F5AB1FBA396B}"/>
              </a:ext>
            </a:extLst>
          </p:cNvPr>
          <p:cNvSpPr txBox="1"/>
          <p:nvPr/>
        </p:nvSpPr>
        <p:spPr>
          <a:xfrm>
            <a:off x="251520" y="628650"/>
            <a:ext cx="8640960" cy="3637984"/>
          </a:xfrm>
          <a:prstGeom prst="rect">
            <a:avLst/>
          </a:prstGeom>
          <a:noFill/>
          <a:ln>
            <a:solidFill>
              <a:schemeClr val="tx1"/>
            </a:solidFill>
          </a:ln>
        </p:spPr>
        <p:txBody>
          <a:bodyPr wrap="square">
            <a:spAutoFit/>
          </a:bodyPr>
          <a:lstStyle/>
          <a:p>
            <a:pPr marL="0" marR="0" lvl="0" indent="0" algn="l" defTabSz="914400" rtl="0" eaLnBrk="0" fontAlgn="base" latinLnBrk="0" hangingPunct="0">
              <a:lnSpc>
                <a:spcPct val="150000"/>
              </a:lnSpc>
              <a:spcBef>
                <a:spcPct val="20000"/>
              </a:spcBef>
              <a:spcAft>
                <a:spcPct val="0"/>
              </a:spcAft>
              <a:buClr>
                <a:srgbClr val="333399"/>
              </a:buClr>
              <a:buSzTx/>
              <a:buFont typeface="Wingdings" panose="05000000000000000000" pitchFamily="2" charset="2"/>
              <a:buNone/>
              <a:tabLst/>
              <a:defRPr/>
            </a:pPr>
            <a:r>
              <a:rPr kumimoji="0" lang="en-IN" altLang="en-US" sz="2000" b="1" i="0" u="sng" strike="noStrike" kern="0" cap="none" spc="0" normalizeH="0" baseline="0" noProof="0" dirty="0">
                <a:ln>
                  <a:noFill/>
                </a:ln>
                <a:solidFill>
                  <a:srgbClr val="FF0000"/>
                </a:solidFill>
                <a:effectLst/>
                <a:uLnTx/>
                <a:uFillTx/>
                <a:latin typeface="Times New Roman" pitchFamily="18" charset="0"/>
                <a:ea typeface="+mn-ea"/>
                <a:cs typeface="Times New Roman" pitchFamily="18" charset="0"/>
              </a:rPr>
              <a:t>Example:</a:t>
            </a:r>
          </a:p>
          <a:p>
            <a:pPr marL="0" marR="0" lvl="0" indent="0" algn="l" defTabSz="914400" rtl="0" eaLnBrk="0" fontAlgn="base" latinLnBrk="0" hangingPunct="0">
              <a:lnSpc>
                <a:spcPct val="150000"/>
              </a:lnSpc>
              <a:spcBef>
                <a:spcPct val="20000"/>
              </a:spcBef>
              <a:spcAft>
                <a:spcPct val="0"/>
              </a:spcAft>
              <a:buClr>
                <a:srgbClr val="333399"/>
              </a:buClr>
              <a:buSzTx/>
              <a:buFont typeface="Wingdings" panose="05000000000000000000" pitchFamily="2" charset="2"/>
              <a:buNone/>
              <a:tabLst/>
              <a:defRPr/>
            </a:pPr>
            <a:r>
              <a:rPr kumimoji="0" lang="en-IN" altLang="en-US" sz="2000" b="1" i="0" u="sng"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rPr>
              <a:t>Breaking/Splitting </a:t>
            </a:r>
          </a:p>
          <a:p>
            <a:pPr marL="0" marR="0" lvl="0" indent="0" algn="l" defTabSz="914400" rtl="0" eaLnBrk="0" fontAlgn="base" latinLnBrk="0" hangingPunct="0">
              <a:lnSpc>
                <a:spcPct val="150000"/>
              </a:lnSpc>
              <a:spcBef>
                <a:spcPct val="20000"/>
              </a:spcBef>
              <a:spcAft>
                <a:spcPct val="0"/>
              </a:spcAft>
              <a:buClr>
                <a:srgbClr val="333399"/>
              </a:buClr>
              <a:buSzTx/>
              <a:buFont typeface="Wingdings" panose="05000000000000000000" pitchFamily="2" charset="2"/>
              <a:buNone/>
              <a:tabLst/>
              <a:defRPr/>
            </a:pPr>
            <a:r>
              <a:rPr kumimoji="0" lang="en-IN" altLang="en-US" sz="2000" b="0"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rPr>
              <a:t>N=2, K=2, p=29, </a:t>
            </a:r>
            <a:r>
              <a:rPr kumimoji="0" lang="en-IN" altLang="en-US" sz="2000" b="0" i="0" u="none" strike="noStrike" kern="0" cap="none" spc="0" normalizeH="0" baseline="0" noProof="0" dirty="0">
                <a:ln>
                  <a:noFill/>
                </a:ln>
                <a:solidFill>
                  <a:srgbClr val="FF0000"/>
                </a:solidFill>
                <a:effectLst/>
                <a:uLnTx/>
                <a:uFillTx/>
                <a:latin typeface="Times New Roman" pitchFamily="18" charset="0"/>
                <a:ea typeface="+mn-ea"/>
                <a:cs typeface="Times New Roman" pitchFamily="18" charset="0"/>
              </a:rPr>
              <a:t>s=13</a:t>
            </a:r>
            <a:r>
              <a:rPr kumimoji="0" lang="en-IN" altLang="en-US" sz="2000" b="0"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rPr>
              <a:t>, r =11</a:t>
            </a:r>
          </a:p>
          <a:p>
            <a:pPr marL="0" marR="0" lvl="0" indent="0" algn="l" defTabSz="914400" rtl="0" eaLnBrk="0" fontAlgn="base" latinLnBrk="0" hangingPunct="0">
              <a:lnSpc>
                <a:spcPct val="150000"/>
              </a:lnSpc>
              <a:spcBef>
                <a:spcPct val="20000"/>
              </a:spcBef>
              <a:spcAft>
                <a:spcPct val="0"/>
              </a:spcAft>
              <a:buClr>
                <a:srgbClr val="333399"/>
              </a:buClr>
              <a:buSzTx/>
              <a:buFont typeface="Wingdings" panose="05000000000000000000" pitchFamily="2" charset="2"/>
              <a:buNone/>
              <a:tabLst/>
              <a:defRPr/>
            </a:pPr>
            <a:r>
              <a:rPr kumimoji="0" lang="en-IN" altLang="en-US" sz="2000" b="0"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rPr>
              <a:t>X1= (</a:t>
            </a:r>
            <a:r>
              <a:rPr kumimoji="0" lang="en-IN" altLang="en-US" sz="2000" b="0" i="0" u="none" strike="noStrike" kern="0" cap="none" spc="0" normalizeH="0" baseline="0" noProof="0" dirty="0" err="1">
                <a:ln>
                  <a:noFill/>
                </a:ln>
                <a:solidFill>
                  <a:srgbClr val="000000"/>
                </a:solidFill>
                <a:effectLst/>
                <a:uLnTx/>
                <a:uFillTx/>
                <a:latin typeface="Times New Roman" pitchFamily="18" charset="0"/>
                <a:ea typeface="+mn-ea"/>
                <a:cs typeface="Times New Roman" pitchFamily="18" charset="0"/>
              </a:rPr>
              <a:t>s+r</a:t>
            </a:r>
            <a:r>
              <a:rPr kumimoji="0" lang="en-IN" altLang="en-US" sz="2000" b="0"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rPr>
              <a:t>) mod p  (13+11) mod 29 =24</a:t>
            </a:r>
          </a:p>
          <a:p>
            <a:pPr marL="0" marR="0" lvl="0" indent="0" algn="l" defTabSz="914400" rtl="0" eaLnBrk="0" fontAlgn="base" latinLnBrk="0" hangingPunct="0">
              <a:lnSpc>
                <a:spcPct val="150000"/>
              </a:lnSpc>
              <a:spcBef>
                <a:spcPct val="20000"/>
              </a:spcBef>
              <a:spcAft>
                <a:spcPct val="0"/>
              </a:spcAft>
              <a:buClr>
                <a:srgbClr val="333399"/>
              </a:buClr>
              <a:buSzTx/>
              <a:buFont typeface="Wingdings" panose="05000000000000000000" pitchFamily="2" charset="2"/>
              <a:buNone/>
              <a:tabLst/>
              <a:defRPr/>
            </a:pPr>
            <a:r>
              <a:rPr kumimoji="0" lang="en-IN" altLang="en-US" sz="2000" b="0"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rPr>
              <a:t>X2 = (s+2r) mod p (13+2× 11) mod 29 =6</a:t>
            </a:r>
          </a:p>
          <a:p>
            <a:pPr marL="0" marR="0" lvl="0" indent="0" algn="l" defTabSz="914400" rtl="0" eaLnBrk="0" fontAlgn="base" latinLnBrk="0" hangingPunct="0">
              <a:lnSpc>
                <a:spcPct val="150000"/>
              </a:lnSpc>
              <a:spcBef>
                <a:spcPct val="20000"/>
              </a:spcBef>
              <a:spcAft>
                <a:spcPct val="0"/>
              </a:spcAft>
              <a:buClr>
                <a:srgbClr val="333399"/>
              </a:buClr>
              <a:buSzTx/>
              <a:buFont typeface="Wingdings" panose="05000000000000000000" pitchFamily="2" charset="2"/>
              <a:buNone/>
              <a:tabLst/>
              <a:defRPr/>
            </a:pPr>
            <a:r>
              <a:rPr kumimoji="0" lang="en-IN" altLang="en-US" sz="2000" b="1"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rPr>
              <a:t>Reconstruction</a:t>
            </a:r>
            <a:r>
              <a:rPr kumimoji="0" lang="en-IN" altLang="en-US" sz="2000" b="0"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rPr>
              <a:t>:</a:t>
            </a:r>
          </a:p>
          <a:p>
            <a:pPr marL="0" marR="0" lvl="0" indent="0" algn="l" defTabSz="914400" rtl="0" eaLnBrk="0" fontAlgn="base" latinLnBrk="0" hangingPunct="0">
              <a:lnSpc>
                <a:spcPct val="150000"/>
              </a:lnSpc>
              <a:spcBef>
                <a:spcPct val="20000"/>
              </a:spcBef>
              <a:spcAft>
                <a:spcPct val="0"/>
              </a:spcAft>
              <a:buClr>
                <a:srgbClr val="333399"/>
              </a:buClr>
              <a:buSzTx/>
              <a:buFont typeface="Wingdings" panose="05000000000000000000" pitchFamily="2" charset="2"/>
              <a:buNone/>
              <a:tabLst/>
              <a:defRPr/>
            </a:pPr>
            <a:r>
              <a:rPr kumimoji="0" lang="en-IN" altLang="en-US" sz="2000" b="0"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rPr>
              <a:t>(2×X1 - X2) mod p =s   (2×24 – 6) mod 29  42 mod 29 =</a:t>
            </a:r>
            <a:r>
              <a:rPr kumimoji="0" lang="en-IN" altLang="en-US" sz="2000" b="0" i="0" u="none" strike="noStrike" kern="0" cap="none" spc="0" normalizeH="0" baseline="0" noProof="0" dirty="0">
                <a:ln>
                  <a:noFill/>
                </a:ln>
                <a:solidFill>
                  <a:srgbClr val="FF0000"/>
                </a:solidFill>
                <a:effectLst/>
                <a:uLnTx/>
                <a:uFillTx/>
                <a:latin typeface="Times New Roman" pitchFamily="18" charset="0"/>
                <a:ea typeface="+mn-ea"/>
                <a:cs typeface="Times New Roman" pitchFamily="18" charset="0"/>
              </a:rPr>
              <a:t>13</a:t>
            </a:r>
          </a:p>
        </p:txBody>
      </p:sp>
    </p:spTree>
    <p:extLst>
      <p:ext uri="{BB962C8B-B14F-4D97-AF65-F5344CB8AC3E}">
        <p14:creationId xmlns:p14="http://schemas.microsoft.com/office/powerpoint/2010/main" val="1402910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US" sz="2800" b="1" i="0" dirty="0">
                <a:effectLst/>
                <a:latin typeface="trajan-pro-3"/>
              </a:rPr>
              <a:t>Secret Sharing Step-By-Step</a:t>
            </a:r>
            <a:endParaRPr lang="en-IN" altLang="en-US" sz="4400" dirty="0">
              <a:latin typeface="Yu Gothic UI Semibold" panose="020B0700000000000000" pitchFamily="34" charset="-128"/>
              <a:ea typeface="Yu Gothic UI Semibold" panose="020B0700000000000000" pitchFamily="34" charset="-128"/>
            </a:endParaRPr>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152400" y="548680"/>
            <a:ext cx="8991600" cy="6156920"/>
          </a:xfrm>
          <a:ln>
            <a:solidFill>
              <a:schemeClr val="tx2"/>
            </a:solidFill>
          </a:ln>
        </p:spPr>
        <p:txBody>
          <a:bodyPr/>
          <a:lstStyle/>
          <a:p>
            <a:pPr marL="0" indent="0">
              <a:buNone/>
            </a:pPr>
            <a:r>
              <a:rPr lang="en-US" sz="2400" b="1" i="0" u="sng" dirty="0">
                <a:solidFill>
                  <a:srgbClr val="0070C0"/>
                </a:solidFill>
                <a:effectLst/>
                <a:latin typeface="trajan-pro-3"/>
              </a:rPr>
              <a:t>Example Problem</a:t>
            </a:r>
          </a:p>
          <a:p>
            <a:pPr algn="just"/>
            <a:r>
              <a:rPr lang="en-US" sz="1800" b="0" i="0" dirty="0">
                <a:effectLst/>
                <a:latin typeface="noto sans" panose="020B0502040504020204" pitchFamily="34" charset="0"/>
              </a:rPr>
              <a:t>To illustrate, let’s imagine that a family of four all share a single Bitcoin wallet. This Bitcoin wallet contains a single private key that all members of the family are co-own. Because there is a </a:t>
            </a:r>
            <a:r>
              <a:rPr lang="en-US" sz="1800" b="1" i="0" dirty="0">
                <a:effectLst/>
                <a:latin typeface="noto sans" panose="020B0502040504020204" pitchFamily="34" charset="0"/>
              </a:rPr>
              <a:t>single key</a:t>
            </a:r>
            <a:r>
              <a:rPr lang="en-US" sz="1800" b="0" i="0" dirty="0">
                <a:effectLst/>
                <a:latin typeface="noto sans" panose="020B0502040504020204" pitchFamily="34" charset="0"/>
              </a:rPr>
              <a:t>, any of the family members can use that key to spend all of the Bitcoins.</a:t>
            </a:r>
          </a:p>
          <a:p>
            <a:pPr algn="just"/>
            <a:r>
              <a:rPr lang="en-US" sz="1800" b="1" i="0" dirty="0">
                <a:effectLst/>
                <a:latin typeface="noto sans" panose="020B0502040504020204" pitchFamily="34" charset="0"/>
              </a:rPr>
              <a:t>The family has a problem: </a:t>
            </a:r>
            <a:r>
              <a:rPr lang="en-US" sz="1800" b="0" i="0" dirty="0">
                <a:effectLst/>
                <a:latin typeface="noto sans" panose="020B0502040504020204" pitchFamily="34" charset="0"/>
              </a:rPr>
              <a:t>If they each keep a copy, then </a:t>
            </a:r>
            <a:r>
              <a:rPr lang="en-US" sz="1800" b="1" i="0" dirty="0">
                <a:effectLst/>
                <a:latin typeface="noto sans" panose="020B0502040504020204" pitchFamily="34" charset="0"/>
              </a:rPr>
              <a:t>only one </a:t>
            </a:r>
            <a:r>
              <a:rPr lang="en-US" sz="1800" b="0" i="0" dirty="0">
                <a:effectLst/>
                <a:latin typeface="noto sans" panose="020B0502040504020204" pitchFamily="34" charset="0"/>
              </a:rPr>
              <a:t>of their copies needs to be compromised to have all the coins stolen. If </a:t>
            </a:r>
            <a:r>
              <a:rPr lang="en-US" sz="1800" b="1" i="0" dirty="0">
                <a:effectLst/>
                <a:latin typeface="noto sans" panose="020B0502040504020204" pitchFamily="34" charset="0"/>
              </a:rPr>
              <a:t>only one </a:t>
            </a:r>
            <a:r>
              <a:rPr lang="en-US" sz="1800" b="0" i="0" dirty="0">
                <a:effectLst/>
                <a:latin typeface="noto sans" panose="020B0502040504020204" pitchFamily="34" charset="0"/>
              </a:rPr>
              <a:t>of them keeps the key, then that person </a:t>
            </a:r>
            <a:r>
              <a:rPr lang="en-US" sz="1800" b="1" i="0" dirty="0">
                <a:effectLst/>
                <a:latin typeface="noto sans" panose="020B0502040504020204" pitchFamily="34" charset="0"/>
              </a:rPr>
              <a:t>may lose </a:t>
            </a:r>
            <a:r>
              <a:rPr lang="en-US" sz="1800" b="0" i="0" dirty="0">
                <a:effectLst/>
                <a:latin typeface="noto sans" panose="020B0502040504020204" pitchFamily="34" charset="0"/>
              </a:rPr>
              <a:t>it or decide to d</a:t>
            </a:r>
            <a:r>
              <a:rPr lang="en-US" sz="1800" b="1" i="0" dirty="0">
                <a:effectLst/>
                <a:latin typeface="noto sans" panose="020B0502040504020204" pitchFamily="34" charset="0"/>
              </a:rPr>
              <a:t>ouble-cross</a:t>
            </a:r>
            <a:r>
              <a:rPr lang="en-US" sz="1800" b="0" i="0" dirty="0">
                <a:effectLst/>
                <a:latin typeface="noto sans" panose="020B0502040504020204" pitchFamily="34" charset="0"/>
              </a:rPr>
              <a:t> the other family members.</a:t>
            </a:r>
          </a:p>
          <a:p>
            <a:pPr algn="just"/>
            <a:r>
              <a:rPr lang="en-US" sz="1800" b="0" i="0" dirty="0">
                <a:effectLst/>
                <a:latin typeface="noto sans" panose="020B0502040504020204" pitchFamily="34" charset="0"/>
              </a:rPr>
              <a:t>Luckily, one of the family members is also a cryptographer. Instead of innocently sharing the </a:t>
            </a:r>
            <a:r>
              <a:rPr lang="en-US" sz="1800" b="1" i="0" dirty="0">
                <a:effectLst/>
                <a:latin typeface="noto sans" panose="020B0502040504020204" pitchFamily="34" charset="0"/>
              </a:rPr>
              <a:t>original key</a:t>
            </a:r>
            <a:r>
              <a:rPr lang="en-US" sz="1800" b="0" i="0" dirty="0">
                <a:effectLst/>
                <a:latin typeface="noto sans" panose="020B0502040504020204" pitchFamily="34" charset="0"/>
              </a:rPr>
              <a:t>, they use SSS (</a:t>
            </a:r>
            <a:r>
              <a:rPr lang="en-US" sz="1800" b="0" i="0" u="sng" dirty="0">
                <a:effectLst/>
                <a:latin typeface="noto sans" panose="020B0502040504020204" pitchFamily="34" charset="0"/>
                <a:hlinkClick r:id="rId2" tooltip="Shamir’s secret sharing">
                  <a:extLst>
                    <a:ext uri="{A12FA001-AC4F-418D-AE19-62706E023703}">
                      <ahyp:hlinkClr xmlns:ahyp="http://schemas.microsoft.com/office/drawing/2018/hyperlinkcolor" val="tx"/>
                    </a:ext>
                  </a:extLst>
                </a:hlinkClick>
              </a:rPr>
              <a:t>Shamir’s secret sharing</a:t>
            </a:r>
            <a:r>
              <a:rPr lang="en-US" sz="1800" b="0" i="0" dirty="0">
                <a:effectLst/>
                <a:latin typeface="noto sans" panose="020B0502040504020204" pitchFamily="34" charset="0"/>
              </a:rPr>
              <a:t>). </a:t>
            </a:r>
          </a:p>
          <a:p>
            <a:pPr algn="just"/>
            <a:r>
              <a:rPr lang="en-US" sz="1800" b="0" i="0" dirty="0">
                <a:effectLst/>
                <a:latin typeface="noto sans" panose="020B0502040504020204" pitchFamily="34" charset="0"/>
              </a:rPr>
              <a:t>The family creates </a:t>
            </a:r>
            <a:r>
              <a:rPr lang="en-US" sz="1800" b="1" i="0" dirty="0">
                <a:effectLst/>
                <a:latin typeface="noto sans" panose="020B0502040504020204" pitchFamily="34" charset="0"/>
              </a:rPr>
              <a:t>four shares </a:t>
            </a:r>
            <a:r>
              <a:rPr lang="en-US" sz="1800" b="0" i="0" dirty="0">
                <a:effectLst/>
                <a:latin typeface="noto sans" panose="020B0502040504020204" pitchFamily="34" charset="0"/>
              </a:rPr>
              <a:t>and sets a </a:t>
            </a:r>
            <a:r>
              <a:rPr lang="en-US" sz="1800" b="1" i="0" dirty="0">
                <a:effectLst/>
                <a:latin typeface="noto sans" panose="020B0502040504020204" pitchFamily="34" charset="0"/>
              </a:rPr>
              <a:t>threshold of three</a:t>
            </a:r>
            <a:r>
              <a:rPr lang="en-US" sz="1800" b="0" i="0" dirty="0">
                <a:effectLst/>
                <a:latin typeface="noto sans" panose="020B0502040504020204" pitchFamily="34" charset="0"/>
              </a:rPr>
              <a:t>, with the Bitcoin key as the original secret. </a:t>
            </a:r>
          </a:p>
          <a:p>
            <a:pPr algn="just"/>
            <a:r>
              <a:rPr lang="en-US" sz="1800" b="1" i="0" dirty="0">
                <a:effectLst/>
                <a:latin typeface="noto sans" panose="020B0502040504020204" pitchFamily="34" charset="0"/>
              </a:rPr>
              <a:t>Now, their plan has the following </a:t>
            </a:r>
            <a:r>
              <a:rPr lang="en-US" b="1" i="0" dirty="0">
                <a:effectLst/>
                <a:latin typeface="noto sans" panose="020B0502040504020204" pitchFamily="34" charset="0"/>
              </a:rPr>
              <a:t>properties:</a:t>
            </a:r>
            <a:endParaRPr lang="en-US" sz="2000" b="1" i="0" dirty="0">
              <a:effectLst/>
              <a:latin typeface="noto sans" panose="020B0502040504020204" pitchFamily="34" charset="0"/>
            </a:endParaRPr>
          </a:p>
          <a:p>
            <a:pPr marL="0" indent="0">
              <a:buNone/>
            </a:pPr>
            <a:endParaRPr lang="en-US" sz="2400" i="0" u="sng" dirty="0">
              <a:solidFill>
                <a:srgbClr val="0070C0"/>
              </a:solidFill>
              <a:effectLst/>
              <a:latin typeface="Open Sans" panose="020B0606030504020204" pitchFamily="34" charset="0"/>
            </a:endParaRPr>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131</a:t>
            </a:fld>
            <a:endParaRPr lang="en-US" altLang="en-US" sz="1400" dirty="0">
              <a:solidFill>
                <a:srgbClr val="FF3300"/>
              </a:solidFill>
              <a:latin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112043415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US" sz="2800" b="1" i="0" dirty="0">
                <a:effectLst/>
                <a:latin typeface="trajan-pro-3"/>
              </a:rPr>
              <a:t>Secret Sharing Step-By-Step</a:t>
            </a:r>
            <a:endParaRPr lang="en-IN" altLang="en-US" sz="4400" dirty="0">
              <a:latin typeface="Yu Gothic UI Semibold" panose="020B0700000000000000" pitchFamily="34" charset="-128"/>
              <a:ea typeface="Yu Gothic UI Semibold" panose="020B0700000000000000" pitchFamily="34" charset="-128"/>
            </a:endParaRPr>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152400" y="548680"/>
            <a:ext cx="8991600" cy="6156920"/>
          </a:xfrm>
          <a:ln>
            <a:solidFill>
              <a:schemeClr val="tx2"/>
            </a:solidFill>
          </a:ln>
        </p:spPr>
        <p:txBody>
          <a:bodyPr/>
          <a:lstStyle/>
          <a:p>
            <a:pPr marL="0" indent="0" algn="just">
              <a:buNone/>
            </a:pPr>
            <a:r>
              <a:rPr lang="en-US" sz="1600" b="1" i="0" u="sng" dirty="0">
                <a:effectLst/>
                <a:latin typeface="noto sans" panose="020B0502040504020204" pitchFamily="34" charset="0"/>
              </a:rPr>
              <a:t>Now, their plan has the following </a:t>
            </a:r>
            <a:r>
              <a:rPr lang="en-US" sz="1800" b="1" i="0" u="sng" dirty="0">
                <a:effectLst/>
                <a:latin typeface="noto sans" panose="020B0502040504020204" pitchFamily="34" charset="0"/>
              </a:rPr>
              <a:t>properties</a:t>
            </a:r>
            <a:r>
              <a:rPr lang="en-US" sz="1800" b="1" i="0" dirty="0">
                <a:effectLst/>
                <a:latin typeface="noto sans" panose="020B0502040504020204" pitchFamily="34" charset="0"/>
              </a:rPr>
              <a:t>:</a:t>
            </a:r>
          </a:p>
          <a:p>
            <a:pPr algn="l">
              <a:buFont typeface="Arial" panose="020B0604020202020204" pitchFamily="34" charset="0"/>
              <a:buChar char="•"/>
            </a:pPr>
            <a:r>
              <a:rPr lang="en-US" sz="1800" b="0" i="0" dirty="0">
                <a:effectLst/>
                <a:latin typeface="noto sans" panose="020B0502040504020204" pitchFamily="34" charset="0"/>
              </a:rPr>
              <a:t>They have not stored the bitcoin key in a </a:t>
            </a:r>
            <a:r>
              <a:rPr lang="en-US" sz="1800" b="1" i="0" dirty="0">
                <a:effectLst/>
                <a:latin typeface="noto sans" panose="020B0502040504020204" pitchFamily="34" charset="0"/>
              </a:rPr>
              <a:t>single place </a:t>
            </a:r>
            <a:r>
              <a:rPr lang="en-US" sz="1800" b="0" i="0" dirty="0">
                <a:effectLst/>
                <a:latin typeface="noto sans" panose="020B0502040504020204" pitchFamily="34" charset="0"/>
              </a:rPr>
              <a:t>which makes it harder to steal</a:t>
            </a:r>
          </a:p>
          <a:p>
            <a:pPr algn="l">
              <a:buFont typeface="Arial" panose="020B0604020202020204" pitchFamily="34" charset="0"/>
              <a:buChar char="•"/>
            </a:pPr>
            <a:r>
              <a:rPr lang="en-US" sz="1800" b="0" i="0" dirty="0">
                <a:effectLst/>
                <a:latin typeface="noto sans" panose="020B0502040504020204" pitchFamily="34" charset="0"/>
              </a:rPr>
              <a:t>Members of the family need to cooperate to spend the Bitcoin, one family member </a:t>
            </a:r>
            <a:r>
              <a:rPr lang="en-US" sz="1800" b="1" i="0" dirty="0">
                <a:effectLst/>
                <a:latin typeface="noto sans" panose="020B0502040504020204" pitchFamily="34" charset="0"/>
              </a:rPr>
              <a:t>can’t betray the others</a:t>
            </a:r>
          </a:p>
          <a:p>
            <a:pPr algn="l">
              <a:buFont typeface="Arial" panose="020B0604020202020204" pitchFamily="34" charset="0"/>
              <a:buChar char="•"/>
            </a:pPr>
            <a:r>
              <a:rPr lang="en-US" sz="1800" b="0" i="0" dirty="0">
                <a:effectLst/>
                <a:latin typeface="noto sans" panose="020B0502040504020204" pitchFamily="34" charset="0"/>
              </a:rPr>
              <a:t>If a family member dies or loses their share, the other three members can still reconstruct the key.</a:t>
            </a:r>
          </a:p>
          <a:p>
            <a:pPr marL="0" indent="0" algn="l">
              <a:buNone/>
            </a:pPr>
            <a:r>
              <a:rPr lang="en-US" sz="1800" b="1" i="0" u="sng" dirty="0">
                <a:solidFill>
                  <a:srgbClr val="0070C0"/>
                </a:solidFill>
                <a:effectLst/>
                <a:latin typeface="trajan-pro-3"/>
              </a:rPr>
              <a:t>Understanding the Threshold </a:t>
            </a:r>
          </a:p>
          <a:p>
            <a:pPr algn="l"/>
            <a:r>
              <a:rPr lang="en-US" sz="1800" b="0" i="0" dirty="0">
                <a:effectLst/>
                <a:latin typeface="noto sans" panose="020B0502040504020204" pitchFamily="34" charset="0"/>
              </a:rPr>
              <a:t>Every </a:t>
            </a:r>
            <a:r>
              <a:rPr lang="en-US" sz="1800" b="1" i="0" dirty="0">
                <a:effectLst/>
                <a:latin typeface="noto sans" panose="020B0502040504020204" pitchFamily="34" charset="0"/>
              </a:rPr>
              <a:t>Shamir sharing scheme(SSS) </a:t>
            </a:r>
            <a:r>
              <a:rPr lang="en-US" sz="1800" b="0" i="0" dirty="0">
                <a:effectLst/>
                <a:latin typeface="noto sans" panose="020B0502040504020204" pitchFamily="34" charset="0"/>
              </a:rPr>
              <a:t>has a total number of shares and a threshold. </a:t>
            </a:r>
          </a:p>
          <a:p>
            <a:pPr algn="l"/>
            <a:r>
              <a:rPr lang="en-US" sz="1800" b="0" i="0" dirty="0">
                <a:effectLst/>
                <a:latin typeface="noto sans" panose="020B0502040504020204" pitchFamily="34" charset="0"/>
              </a:rPr>
              <a:t>The </a:t>
            </a:r>
            <a:r>
              <a:rPr lang="en-US" sz="1800" b="1" i="0" dirty="0">
                <a:effectLst/>
                <a:latin typeface="noto sans" panose="020B0502040504020204" pitchFamily="34" charset="0"/>
              </a:rPr>
              <a:t>threshold is the number of shares required</a:t>
            </a:r>
            <a:r>
              <a:rPr lang="en-US" sz="1800" b="0" i="0" dirty="0">
                <a:effectLst/>
                <a:latin typeface="noto sans" panose="020B0502040504020204" pitchFamily="34" charset="0"/>
              </a:rPr>
              <a:t> to reconstruct the original secret. </a:t>
            </a:r>
          </a:p>
          <a:p>
            <a:pPr marL="0" indent="0" algn="l">
              <a:buNone/>
            </a:pPr>
            <a:r>
              <a:rPr lang="en-US" sz="1800" b="1" i="0" dirty="0">
                <a:effectLst/>
                <a:latin typeface="noto sans" panose="020B0502040504020204" pitchFamily="34" charset="0"/>
              </a:rPr>
              <a:t>For example</a:t>
            </a:r>
            <a:r>
              <a:rPr lang="en-US" sz="1800" b="0" i="0" dirty="0">
                <a:effectLst/>
                <a:latin typeface="noto sans" panose="020B0502040504020204" pitchFamily="34" charset="0"/>
              </a:rPr>
              <a:t>, with </a:t>
            </a:r>
            <a:r>
              <a:rPr lang="en-US" sz="1800" b="1" i="0" dirty="0">
                <a:effectLst/>
                <a:latin typeface="noto sans" panose="020B0502040504020204" pitchFamily="34" charset="0"/>
              </a:rPr>
              <a:t>five shares </a:t>
            </a:r>
            <a:r>
              <a:rPr lang="en-US" sz="1800" b="0" i="0" dirty="0">
                <a:effectLst/>
                <a:latin typeface="noto sans" panose="020B0502040504020204" pitchFamily="34" charset="0"/>
              </a:rPr>
              <a:t>and a threshold of </a:t>
            </a:r>
            <a:r>
              <a:rPr lang="en-US" sz="1800" b="1" i="0" dirty="0">
                <a:effectLst/>
                <a:latin typeface="noto sans" panose="020B0502040504020204" pitchFamily="34" charset="0"/>
              </a:rPr>
              <a:t>three</a:t>
            </a:r>
            <a:r>
              <a:rPr lang="en-US" sz="1800" b="0" i="0" dirty="0">
                <a:effectLst/>
                <a:latin typeface="noto sans" panose="020B0502040504020204" pitchFamily="34" charset="0"/>
              </a:rPr>
              <a:t>, you only need </a:t>
            </a:r>
            <a:r>
              <a:rPr lang="en-US" sz="1800" b="1" i="0" dirty="0">
                <a:effectLst/>
                <a:latin typeface="noto sans" panose="020B0502040504020204" pitchFamily="34" charset="0"/>
              </a:rPr>
              <a:t>three</a:t>
            </a:r>
            <a:r>
              <a:rPr lang="en-US" sz="1800" b="0" i="0" dirty="0">
                <a:effectLst/>
                <a:latin typeface="noto sans" panose="020B0502040504020204" pitchFamily="34" charset="0"/>
              </a:rPr>
              <a:t> of the </a:t>
            </a:r>
            <a:r>
              <a:rPr lang="en-US" sz="1800" b="1" i="0" dirty="0">
                <a:effectLst/>
                <a:latin typeface="noto sans" panose="020B0502040504020204" pitchFamily="34" charset="0"/>
              </a:rPr>
              <a:t>five shares </a:t>
            </a:r>
            <a:r>
              <a:rPr lang="en-US" sz="1800" b="0" i="0" dirty="0">
                <a:effectLst/>
                <a:latin typeface="noto sans" panose="020B0502040504020204" pitchFamily="34" charset="0"/>
              </a:rPr>
              <a:t>to calculate the </a:t>
            </a:r>
            <a:r>
              <a:rPr lang="en-US" sz="1800" b="1" i="0" dirty="0">
                <a:effectLst/>
                <a:latin typeface="noto sans" panose="020B0502040504020204" pitchFamily="34" charset="0"/>
              </a:rPr>
              <a:t>original secret</a:t>
            </a:r>
            <a:r>
              <a:rPr lang="en-US" sz="1800" b="0" i="0" dirty="0">
                <a:effectLst/>
                <a:latin typeface="noto sans" panose="020B0502040504020204" pitchFamily="34" charset="0"/>
              </a:rPr>
              <a:t>.</a:t>
            </a:r>
          </a:p>
          <a:p>
            <a:pPr algn="l">
              <a:buFont typeface="Arial" panose="020B0604020202020204" pitchFamily="34" charset="0"/>
              <a:buChar char="•"/>
            </a:pPr>
            <a:endParaRPr lang="en-US" sz="2000" b="0" i="0" dirty="0">
              <a:effectLst/>
              <a:latin typeface="noto sans" panose="020B0502040504020204" pitchFamily="34" charset="0"/>
            </a:endParaRPr>
          </a:p>
          <a:p>
            <a:pPr marL="0" indent="0">
              <a:buNone/>
            </a:pPr>
            <a:endParaRPr lang="en-US" sz="2400" i="0" u="sng" dirty="0">
              <a:solidFill>
                <a:srgbClr val="0070C0"/>
              </a:solidFill>
              <a:effectLst/>
              <a:latin typeface="Open Sans" panose="020B0606030504020204" pitchFamily="34" charset="0"/>
            </a:endParaRPr>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132</a:t>
            </a:fld>
            <a:endParaRPr lang="en-US" altLang="en-US" sz="1400" dirty="0">
              <a:solidFill>
                <a:srgbClr val="FF3300"/>
              </a:solidFill>
              <a:latin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366758848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US" sz="2800" b="1" i="0" dirty="0">
                <a:effectLst/>
                <a:latin typeface="trajan-pro-3"/>
              </a:rPr>
              <a:t>Secret Sharing Step-By-Step</a:t>
            </a:r>
            <a:endParaRPr lang="en-IN" altLang="en-US" sz="4400" dirty="0">
              <a:latin typeface="Yu Gothic UI Semibold" panose="020B0700000000000000" pitchFamily="34" charset="-128"/>
              <a:ea typeface="Yu Gothic UI Semibold" panose="020B0700000000000000" pitchFamily="34" charset="-128"/>
            </a:endParaRPr>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152400" y="548680"/>
            <a:ext cx="8991600" cy="6156920"/>
          </a:xfrm>
          <a:ln>
            <a:solidFill>
              <a:schemeClr val="tx2"/>
            </a:solidFill>
          </a:ln>
        </p:spPr>
        <p:txBody>
          <a:bodyPr/>
          <a:lstStyle/>
          <a:p>
            <a:pPr marL="0" indent="0" algn="l">
              <a:buNone/>
            </a:pPr>
            <a:r>
              <a:rPr lang="en-US" sz="2400" b="1" i="0" u="sng" dirty="0">
                <a:solidFill>
                  <a:srgbClr val="FF0000"/>
                </a:solidFill>
                <a:effectLst/>
                <a:latin typeface="trajan-pro-3"/>
              </a:rPr>
              <a:t>The Math - Lines </a:t>
            </a:r>
          </a:p>
          <a:p>
            <a:pPr algn="l"/>
            <a:r>
              <a:rPr lang="en-US" b="0" i="0" dirty="0">
                <a:effectLst/>
                <a:latin typeface="noto sans" panose="020B0502040504020204" pitchFamily="34" charset="0"/>
              </a:rPr>
              <a:t>One of the fundamental mathematical properties used in Shamir’s secret sharing is the fact that it takes </a:t>
            </a:r>
            <a:r>
              <a:rPr lang="en-US" b="1" i="1" dirty="0">
                <a:effectLst/>
                <a:latin typeface="noto sans" panose="020B0502040504020204" pitchFamily="34" charset="0"/>
              </a:rPr>
              <a:t>k</a:t>
            </a:r>
            <a:r>
              <a:rPr lang="en-US" b="0" i="0" dirty="0">
                <a:effectLst/>
                <a:latin typeface="noto sans" panose="020B0502040504020204" pitchFamily="34" charset="0"/>
              </a:rPr>
              <a:t> points to define a polynomial of degree </a:t>
            </a:r>
            <a:r>
              <a:rPr lang="en-US" b="1" i="1" dirty="0">
                <a:effectLst/>
                <a:latin typeface="noto sans" panose="020B0502040504020204" pitchFamily="34" charset="0"/>
              </a:rPr>
              <a:t>k</a:t>
            </a:r>
            <a:r>
              <a:rPr lang="en-US" b="1" i="0" dirty="0">
                <a:effectLst/>
                <a:latin typeface="noto sans" panose="020B0502040504020204" pitchFamily="34" charset="0"/>
              </a:rPr>
              <a:t> - 1</a:t>
            </a:r>
            <a:r>
              <a:rPr lang="en-US" b="0" i="0" dirty="0">
                <a:effectLst/>
                <a:latin typeface="noto sans" panose="020B0502040504020204" pitchFamily="34" charset="0"/>
              </a:rPr>
              <a:t>. </a:t>
            </a:r>
          </a:p>
          <a:p>
            <a:pPr marL="0" indent="0" algn="l">
              <a:buNone/>
            </a:pPr>
            <a:r>
              <a:rPr lang="en-US" b="1" i="0" dirty="0">
                <a:solidFill>
                  <a:srgbClr val="FF0000"/>
                </a:solidFill>
                <a:effectLst/>
                <a:latin typeface="noto sans" panose="020B0502040504020204" pitchFamily="34" charset="0"/>
              </a:rPr>
              <a:t>For example:</a:t>
            </a:r>
          </a:p>
          <a:p>
            <a:pPr algn="l">
              <a:buFont typeface="Arial" panose="020B0604020202020204" pitchFamily="34" charset="0"/>
              <a:buChar char="•"/>
            </a:pPr>
            <a:r>
              <a:rPr lang="en-US" b="0" i="0" dirty="0">
                <a:effectLst/>
                <a:latin typeface="noto sans" panose="020B0502040504020204" pitchFamily="34" charset="0"/>
              </a:rPr>
              <a:t>Only one line can be drawn between two points</a:t>
            </a:r>
          </a:p>
          <a:p>
            <a:pPr algn="l">
              <a:buFont typeface="Arial" panose="020B0604020202020204" pitchFamily="34" charset="0"/>
              <a:buChar char="•"/>
            </a:pPr>
            <a:r>
              <a:rPr lang="en-US" b="0" i="0" dirty="0">
                <a:effectLst/>
                <a:latin typeface="noto sans" panose="020B0502040504020204" pitchFamily="34" charset="0"/>
              </a:rPr>
              <a:t>Only one possible parabola crosses through the same three points</a:t>
            </a:r>
          </a:p>
          <a:p>
            <a:pPr algn="l">
              <a:buFont typeface="Arial" panose="020B0604020202020204" pitchFamily="34" charset="0"/>
              <a:buChar char="•"/>
            </a:pPr>
            <a:r>
              <a:rPr lang="en-US" b="0" i="0" dirty="0">
                <a:effectLst/>
                <a:latin typeface="noto sans" panose="020B0502040504020204" pitchFamily="34" charset="0"/>
              </a:rPr>
              <a:t>Only one cubic curve passes through the same four points</a:t>
            </a:r>
          </a:p>
          <a:p>
            <a:pPr algn="l">
              <a:buFont typeface="Arial" panose="020B0604020202020204" pitchFamily="34" charset="0"/>
              <a:buChar char="•"/>
            </a:pPr>
            <a:r>
              <a:rPr lang="en-US" b="0" i="0" dirty="0">
                <a:effectLst/>
                <a:latin typeface="noto sans" panose="020B0502040504020204" pitchFamily="34" charset="0"/>
              </a:rPr>
              <a:t>An infinite number of lines can be drawn through the same point</a:t>
            </a:r>
          </a:p>
          <a:p>
            <a:pPr algn="l">
              <a:buFont typeface="Arial" panose="020B0604020202020204" pitchFamily="34" charset="0"/>
              <a:buChar char="•"/>
            </a:pPr>
            <a:r>
              <a:rPr lang="en-US" b="0" i="0" dirty="0">
                <a:effectLst/>
                <a:latin typeface="noto sans" panose="020B0502040504020204" pitchFamily="34" charset="0"/>
              </a:rPr>
              <a:t>An infinite number of parabolas can be drawn through the same two points</a:t>
            </a:r>
          </a:p>
          <a:p>
            <a:pPr algn="l">
              <a:buFont typeface="Arial" panose="020B0604020202020204" pitchFamily="34" charset="0"/>
              <a:buChar char="•"/>
            </a:pPr>
            <a:endParaRPr lang="en-US" sz="2000" b="0" i="0" dirty="0">
              <a:effectLst/>
              <a:latin typeface="noto sans" panose="020B0502040504020204" pitchFamily="34" charset="0"/>
            </a:endParaRPr>
          </a:p>
          <a:p>
            <a:pPr marL="0" indent="0">
              <a:buNone/>
            </a:pPr>
            <a:endParaRPr lang="en-US" sz="2400" i="0" u="sng" dirty="0">
              <a:solidFill>
                <a:srgbClr val="0070C0"/>
              </a:solidFill>
              <a:effectLst/>
              <a:latin typeface="Open Sans" panose="020B0606030504020204" pitchFamily="34" charset="0"/>
            </a:endParaRPr>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133</a:t>
            </a:fld>
            <a:endParaRPr lang="en-US" altLang="en-US" sz="1400" dirty="0">
              <a:solidFill>
                <a:srgbClr val="FF3300"/>
              </a:solidFill>
              <a:latin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56519012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US" sz="2800" b="1" i="0" dirty="0">
                <a:effectLst/>
                <a:latin typeface="trajan-pro-3"/>
              </a:rPr>
              <a:t>Secret Sharing Step-By-Step</a:t>
            </a:r>
            <a:endParaRPr lang="en-IN" altLang="en-US" sz="4400" dirty="0">
              <a:latin typeface="Yu Gothic UI Semibold" panose="020B0700000000000000" pitchFamily="34" charset="-128"/>
              <a:ea typeface="Yu Gothic UI Semibold" panose="020B0700000000000000" pitchFamily="34" charset="-128"/>
            </a:endParaRPr>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152400" y="548680"/>
            <a:ext cx="8991600" cy="6156920"/>
          </a:xfrm>
          <a:ln>
            <a:solidFill>
              <a:schemeClr val="tx2"/>
            </a:solidFill>
          </a:ln>
        </p:spPr>
        <p:txBody>
          <a:bodyPr/>
          <a:lstStyle/>
          <a:p>
            <a:pPr marL="0" indent="0">
              <a:buNone/>
            </a:pPr>
            <a:r>
              <a:rPr lang="en-US" sz="2400" b="1" i="0" u="sng" dirty="0">
                <a:effectLst/>
                <a:latin typeface="trajan-pro-3"/>
              </a:rPr>
              <a:t>The Math - Walkthrough</a:t>
            </a:r>
          </a:p>
          <a:p>
            <a:pPr algn="l"/>
            <a:r>
              <a:rPr lang="en-US" b="0" i="0" dirty="0">
                <a:effectLst/>
                <a:latin typeface="noto sans" panose="020B0502040504020204" pitchFamily="34" charset="0"/>
              </a:rPr>
              <a:t>Let us construct a scheme to share our secret 1954 (</a:t>
            </a:r>
            <a:r>
              <a:rPr lang="en-US" b="0" i="1" dirty="0">
                <a:effectLst/>
                <a:latin typeface="noto sans" panose="020B0502040504020204" pitchFamily="34" charset="0"/>
              </a:rPr>
              <a:t>S)</a:t>
            </a:r>
            <a:r>
              <a:rPr lang="en-US" b="0" i="0" dirty="0">
                <a:effectLst/>
                <a:latin typeface="noto sans" panose="020B0502040504020204" pitchFamily="34" charset="0"/>
              </a:rPr>
              <a:t> with 4 (</a:t>
            </a:r>
            <a:r>
              <a:rPr lang="en-US" b="0" i="1" dirty="0">
                <a:effectLst/>
                <a:latin typeface="noto sans" panose="020B0502040504020204" pitchFamily="34" charset="0"/>
              </a:rPr>
              <a:t>n)</a:t>
            </a:r>
            <a:r>
              <a:rPr lang="en-US" b="0" i="0" dirty="0">
                <a:effectLst/>
                <a:latin typeface="noto sans" panose="020B0502040504020204" pitchFamily="34" charset="0"/>
              </a:rPr>
              <a:t> shares and a threshold of 3 (</a:t>
            </a:r>
            <a:r>
              <a:rPr lang="en-US" b="0" i="1" dirty="0">
                <a:effectLst/>
                <a:latin typeface="noto sans" panose="020B0502040504020204" pitchFamily="34" charset="0"/>
              </a:rPr>
              <a:t>k)</a:t>
            </a:r>
            <a:r>
              <a:rPr lang="en-US" b="0" i="0" dirty="0">
                <a:effectLst/>
                <a:latin typeface="noto sans" panose="020B0502040504020204" pitchFamily="34" charset="0"/>
              </a:rPr>
              <a:t>.</a:t>
            </a:r>
          </a:p>
          <a:p>
            <a:pPr algn="l"/>
            <a:r>
              <a:rPr lang="en-US" b="0" i="0" dirty="0">
                <a:effectLst/>
                <a:latin typeface="noto sans" panose="020B0502040504020204" pitchFamily="34" charset="0"/>
              </a:rPr>
              <a:t>First, we randomly choose </a:t>
            </a:r>
            <a:r>
              <a:rPr lang="en-US" b="0" i="1" dirty="0">
                <a:effectLst/>
                <a:latin typeface="noto sans" panose="020B0502040504020204" pitchFamily="34" charset="0"/>
              </a:rPr>
              <a:t>k</a:t>
            </a:r>
            <a:r>
              <a:rPr lang="en-US" b="0" i="0" dirty="0">
                <a:effectLst/>
                <a:latin typeface="noto sans" panose="020B0502040504020204" pitchFamily="34" charset="0"/>
              </a:rPr>
              <a:t> - 1 positive integer, so in our case, 2 positive integers. </a:t>
            </a:r>
          </a:p>
          <a:p>
            <a:pPr algn="l"/>
            <a:r>
              <a:rPr lang="en-US" b="0" i="0" dirty="0">
                <a:effectLst/>
                <a:latin typeface="noto sans" panose="020B0502040504020204" pitchFamily="34" charset="0"/>
              </a:rPr>
              <a:t>We randomly choose </a:t>
            </a:r>
            <a:r>
              <a:rPr lang="en-US" b="1" i="0" dirty="0">
                <a:effectLst/>
                <a:latin typeface="noto sans" panose="020B0502040504020204" pitchFamily="34" charset="0"/>
              </a:rPr>
              <a:t>43 and 12</a:t>
            </a:r>
            <a:r>
              <a:rPr lang="en-US" b="0" i="0" dirty="0">
                <a:effectLst/>
                <a:latin typeface="noto sans" panose="020B0502040504020204" pitchFamily="34" charset="0"/>
              </a:rPr>
              <a:t>.</a:t>
            </a:r>
          </a:p>
          <a:p>
            <a:pPr algn="l"/>
            <a:r>
              <a:rPr lang="en-US" b="0" i="0" dirty="0">
                <a:effectLst/>
                <a:latin typeface="noto sans" panose="020B0502040504020204" pitchFamily="34" charset="0"/>
              </a:rPr>
              <a:t>Then, we build a polynomial of the form</a:t>
            </a:r>
          </a:p>
          <a:p>
            <a:pPr algn="l">
              <a:buFont typeface="Arial" panose="020B0604020202020204" pitchFamily="34" charset="0"/>
              <a:buChar char="•"/>
            </a:pPr>
            <a:endParaRPr lang="en-US" sz="2000" b="0" i="0" dirty="0">
              <a:effectLst/>
              <a:latin typeface="noto sans" panose="020B0502040504020204" pitchFamily="34" charset="0"/>
            </a:endParaRPr>
          </a:p>
          <a:p>
            <a:pPr algn="l">
              <a:buFont typeface="Arial" panose="020B0604020202020204" pitchFamily="34" charset="0"/>
              <a:buChar char="•"/>
            </a:pPr>
            <a:r>
              <a:rPr lang="en-US" b="0" i="0" dirty="0">
                <a:effectLst/>
                <a:latin typeface="noto sans" panose="020B0502040504020204" pitchFamily="34" charset="0"/>
              </a:rPr>
              <a:t>Where a0 is the</a:t>
            </a:r>
            <a:r>
              <a:rPr lang="en-US" b="1" i="0" dirty="0">
                <a:effectLst/>
                <a:latin typeface="noto sans" panose="020B0502040504020204" pitchFamily="34" charset="0"/>
              </a:rPr>
              <a:t> secret</a:t>
            </a:r>
            <a:r>
              <a:rPr lang="en-US" b="0" i="0" dirty="0">
                <a:effectLst/>
                <a:latin typeface="noto sans" panose="020B0502040504020204" pitchFamily="34" charset="0"/>
              </a:rPr>
              <a:t>, and a1 and a2 are our randomly chosen integers. We are left with:</a:t>
            </a:r>
          </a:p>
          <a:p>
            <a:pPr algn="l">
              <a:buFont typeface="Arial" panose="020B0604020202020204" pitchFamily="34" charset="0"/>
              <a:buChar char="•"/>
            </a:pPr>
            <a:endParaRPr lang="en-US" sz="2000" b="0" i="0" dirty="0">
              <a:effectLst/>
              <a:latin typeface="noto sans" panose="020B0502040504020204" pitchFamily="34" charset="0"/>
            </a:endParaRPr>
          </a:p>
          <a:p>
            <a:pPr marL="0" indent="0">
              <a:buNone/>
            </a:pPr>
            <a:r>
              <a:rPr lang="en-US" sz="1600" b="0" i="0" dirty="0">
                <a:effectLst/>
                <a:latin typeface="noto sans" panose="020B0502040504020204" pitchFamily="34" charset="0"/>
              </a:rPr>
              <a:t>Then, we use </a:t>
            </a:r>
            <a:r>
              <a:rPr lang="en-US" sz="1600" b="1" i="0" dirty="0">
                <a:effectLst/>
                <a:latin typeface="noto sans" panose="020B0502040504020204" pitchFamily="34" charset="0"/>
              </a:rPr>
              <a:t>this formula to create 4 points (shares) </a:t>
            </a:r>
            <a:r>
              <a:rPr lang="en-US" sz="1600" b="0" i="0" dirty="0">
                <a:effectLst/>
                <a:latin typeface="noto sans" panose="020B0502040504020204" pitchFamily="34" charset="0"/>
              </a:rPr>
              <a:t>that we give to each participant.</a:t>
            </a:r>
            <a:endParaRPr lang="en-US" sz="1800" i="0" u="sng" dirty="0">
              <a:effectLst/>
              <a:latin typeface="Open Sans" panose="020B0606030504020204" pitchFamily="34" charset="0"/>
            </a:endParaRPr>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134</a:t>
            </a:fld>
            <a:endParaRPr lang="en-US" altLang="en-US" sz="1400" dirty="0">
              <a:solidFill>
                <a:srgbClr val="FF3300"/>
              </a:solidFill>
              <a:latin typeface="Tahoma" panose="020B060403050404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9841C53D-87A4-7D9F-6841-6C7F470F1782}"/>
              </a:ext>
            </a:extLst>
          </p:cNvPr>
          <p:cNvPicPr>
            <a:picLocks noChangeAspect="1"/>
          </p:cNvPicPr>
          <p:nvPr/>
        </p:nvPicPr>
        <p:blipFill>
          <a:blip r:embed="rId2"/>
          <a:stretch>
            <a:fillRect/>
          </a:stretch>
        </p:blipFill>
        <p:spPr>
          <a:xfrm>
            <a:off x="539552" y="4221088"/>
            <a:ext cx="2705478" cy="533474"/>
          </a:xfrm>
          <a:prstGeom prst="rect">
            <a:avLst/>
          </a:prstGeom>
        </p:spPr>
      </p:pic>
      <p:pic>
        <p:nvPicPr>
          <p:cNvPr id="8" name="Picture 7">
            <a:extLst>
              <a:ext uri="{FF2B5EF4-FFF2-40B4-BE49-F238E27FC236}">
                <a16:creationId xmlns:a16="http://schemas.microsoft.com/office/drawing/2014/main" id="{1C42FC17-5721-ACD2-D2A5-BF88D500A276}"/>
              </a:ext>
            </a:extLst>
          </p:cNvPr>
          <p:cNvPicPr>
            <a:picLocks noChangeAspect="1"/>
          </p:cNvPicPr>
          <p:nvPr/>
        </p:nvPicPr>
        <p:blipFill>
          <a:blip r:embed="rId3"/>
          <a:stretch>
            <a:fillRect/>
          </a:stretch>
        </p:blipFill>
        <p:spPr>
          <a:xfrm>
            <a:off x="539552" y="5805264"/>
            <a:ext cx="2705478" cy="323895"/>
          </a:xfrm>
          <a:prstGeom prst="rect">
            <a:avLst/>
          </a:prstGeom>
        </p:spPr>
      </p:pic>
    </p:spTree>
    <p:extLst>
      <p:ext uri="{BB962C8B-B14F-4D97-AF65-F5344CB8AC3E}">
        <p14:creationId xmlns:p14="http://schemas.microsoft.com/office/powerpoint/2010/main" val="318071640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US" sz="2800" b="1" i="0" dirty="0">
                <a:effectLst/>
                <a:latin typeface="trajan-pro-3"/>
              </a:rPr>
              <a:t>Secret Sharing Step-By-Step</a:t>
            </a:r>
            <a:endParaRPr lang="en-IN" altLang="en-US" sz="4400" dirty="0">
              <a:latin typeface="Yu Gothic UI Semibold" panose="020B0700000000000000" pitchFamily="34" charset="-128"/>
              <a:ea typeface="Yu Gothic UI Semibold" panose="020B0700000000000000" pitchFamily="34" charset="-128"/>
            </a:endParaRPr>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152400" y="548680"/>
            <a:ext cx="8991600" cy="6156920"/>
          </a:xfrm>
          <a:ln>
            <a:solidFill>
              <a:schemeClr val="tx2"/>
            </a:solidFill>
          </a:ln>
        </p:spPr>
        <p:txBody>
          <a:bodyPr/>
          <a:lstStyle/>
          <a:p>
            <a:pPr marL="0" indent="0">
              <a:buNone/>
            </a:pPr>
            <a:r>
              <a:rPr lang="en-US" sz="1600" b="0" i="0" dirty="0">
                <a:effectLst/>
                <a:latin typeface="noto sans" panose="020B0502040504020204" pitchFamily="34" charset="0"/>
              </a:rPr>
              <a:t>.</a:t>
            </a:r>
            <a:endParaRPr lang="en-US" sz="1800" i="0" u="sng" dirty="0">
              <a:effectLst/>
              <a:latin typeface="Open Sans" panose="020B0606030504020204" pitchFamily="34" charset="0"/>
            </a:endParaRPr>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135</a:t>
            </a:fld>
            <a:endParaRPr lang="en-US" altLang="en-US" sz="1400" dirty="0">
              <a:solidFill>
                <a:srgbClr val="FF3300"/>
              </a:solidFill>
              <a:latin typeface="Tahoma" panose="020B060403050404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B05B3D8C-F308-48C9-A3FA-CF5939019278}"/>
              </a:ext>
            </a:extLst>
          </p:cNvPr>
          <p:cNvPicPr>
            <a:picLocks noChangeAspect="1"/>
          </p:cNvPicPr>
          <p:nvPr/>
        </p:nvPicPr>
        <p:blipFill>
          <a:blip r:embed="rId2"/>
          <a:stretch>
            <a:fillRect/>
          </a:stretch>
        </p:blipFill>
        <p:spPr>
          <a:xfrm>
            <a:off x="247174" y="628650"/>
            <a:ext cx="3065308" cy="1832335"/>
          </a:xfrm>
          <a:prstGeom prst="rect">
            <a:avLst/>
          </a:prstGeom>
        </p:spPr>
      </p:pic>
      <p:pic>
        <p:nvPicPr>
          <p:cNvPr id="5" name="Picture 4">
            <a:extLst>
              <a:ext uri="{FF2B5EF4-FFF2-40B4-BE49-F238E27FC236}">
                <a16:creationId xmlns:a16="http://schemas.microsoft.com/office/drawing/2014/main" id="{C42D34A1-F002-B06A-EE39-EE661398AEF3}"/>
              </a:ext>
            </a:extLst>
          </p:cNvPr>
          <p:cNvPicPr>
            <a:picLocks noChangeAspect="1"/>
          </p:cNvPicPr>
          <p:nvPr/>
        </p:nvPicPr>
        <p:blipFill>
          <a:blip r:embed="rId3"/>
          <a:stretch>
            <a:fillRect/>
          </a:stretch>
        </p:blipFill>
        <p:spPr>
          <a:xfrm>
            <a:off x="3930225" y="628650"/>
            <a:ext cx="3221850" cy="5854850"/>
          </a:xfrm>
          <a:prstGeom prst="rect">
            <a:avLst/>
          </a:prstGeom>
        </p:spPr>
      </p:pic>
    </p:spTree>
    <p:extLst>
      <p:ext uri="{BB962C8B-B14F-4D97-AF65-F5344CB8AC3E}">
        <p14:creationId xmlns:p14="http://schemas.microsoft.com/office/powerpoint/2010/main" val="114942116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US" sz="2800" b="1" i="0" dirty="0">
                <a:effectLst/>
                <a:latin typeface="trajan-pro-3"/>
              </a:rPr>
              <a:t>Secret Sharing Step-By-Step</a:t>
            </a:r>
            <a:endParaRPr lang="en-IN" altLang="en-US" sz="4400" dirty="0">
              <a:latin typeface="Yu Gothic UI Semibold" panose="020B0700000000000000" pitchFamily="34" charset="-128"/>
              <a:ea typeface="Yu Gothic UI Semibold" panose="020B0700000000000000" pitchFamily="34" charset="-128"/>
            </a:endParaRPr>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152400" y="548680"/>
            <a:ext cx="8991600" cy="6156920"/>
          </a:xfrm>
          <a:ln>
            <a:solidFill>
              <a:schemeClr val="tx2"/>
            </a:solidFill>
          </a:ln>
        </p:spPr>
        <p:txBody>
          <a:bodyPr/>
          <a:lstStyle/>
          <a:p>
            <a:pPr marL="0" indent="0">
              <a:buNone/>
            </a:pPr>
            <a:r>
              <a:rPr lang="en-US" sz="2400" b="1" i="0" u="sng" dirty="0">
                <a:solidFill>
                  <a:srgbClr val="0070C0"/>
                </a:solidFill>
                <a:effectLst/>
                <a:latin typeface="noto sans" panose="020B0502040504020204" pitchFamily="34" charset="0"/>
              </a:rPr>
              <a:t>Reconstruction</a:t>
            </a:r>
          </a:p>
          <a:p>
            <a:r>
              <a:rPr lang="en-US" sz="2400" i="0" dirty="0">
                <a:effectLst/>
                <a:latin typeface="noto sans" panose="020B0502040504020204" pitchFamily="34" charset="0"/>
              </a:rPr>
              <a:t>Each participant in our scheme now owns one (</a:t>
            </a:r>
            <a:r>
              <a:rPr lang="en-US" sz="2400" i="0" dirty="0" err="1">
                <a:effectLst/>
                <a:latin typeface="noto sans" panose="020B0502040504020204" pitchFamily="34" charset="0"/>
              </a:rPr>
              <a:t>x,y</a:t>
            </a:r>
            <a:r>
              <a:rPr lang="en-US" sz="2400" i="0" dirty="0">
                <a:effectLst/>
                <a:latin typeface="noto sans" panose="020B0502040504020204" pitchFamily="34" charset="0"/>
              </a:rPr>
              <a:t>) point, which is a </a:t>
            </a:r>
            <a:r>
              <a:rPr lang="en-US" sz="2400" b="1" i="0" dirty="0">
                <a:effectLst/>
                <a:latin typeface="noto sans" panose="020B0502040504020204" pitchFamily="34" charset="0"/>
              </a:rPr>
              <a:t>single share</a:t>
            </a:r>
            <a:r>
              <a:rPr lang="en-US" sz="2400" b="1" i="0" u="sng" dirty="0">
                <a:solidFill>
                  <a:srgbClr val="0070C0"/>
                </a:solidFill>
                <a:effectLst/>
                <a:latin typeface="noto sans" panose="020B0502040504020204" pitchFamily="34" charset="0"/>
              </a:rPr>
              <a:t>.</a:t>
            </a:r>
          </a:p>
          <a:p>
            <a:r>
              <a:rPr lang="en-US" sz="2400" b="0" i="0" dirty="0">
                <a:effectLst/>
                <a:latin typeface="noto sans" panose="020B0502040504020204" pitchFamily="34" charset="0"/>
              </a:rPr>
              <a:t>Remember that we set our threshold to 3 and that 3 points define a parabola (polynomial of degree 2) perfectly. </a:t>
            </a:r>
          </a:p>
          <a:p>
            <a:r>
              <a:rPr lang="en-US" sz="2400" b="0" i="0" dirty="0">
                <a:effectLst/>
                <a:latin typeface="noto sans" panose="020B0502040504020204" pitchFamily="34" charset="0"/>
              </a:rPr>
              <a:t>That means that if we use three points, we can draw a parabola and calculate a0 (the secret). </a:t>
            </a:r>
          </a:p>
          <a:p>
            <a:r>
              <a:rPr lang="en-US" sz="2400" b="0" i="0" dirty="0">
                <a:effectLst/>
                <a:latin typeface="noto sans" panose="020B0502040504020204" pitchFamily="34" charset="0"/>
              </a:rPr>
              <a:t>Let’s assume we have control of shares 1, 2, and 4.</a:t>
            </a:r>
            <a:endParaRPr lang="en-US" sz="2800" b="1" i="0" u="sng" dirty="0">
              <a:effectLst/>
              <a:latin typeface="Open Sans" panose="020B0606030504020204" pitchFamily="34" charset="0"/>
            </a:endParaRPr>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136</a:t>
            </a:fld>
            <a:endParaRPr lang="en-US" altLang="en-US" sz="1400" dirty="0">
              <a:solidFill>
                <a:srgbClr val="FF3300"/>
              </a:solidFill>
              <a:latin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28205098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5">
            <a:extLst>
              <a:ext uri="{FF2B5EF4-FFF2-40B4-BE49-F238E27FC236}">
                <a16:creationId xmlns:a16="http://schemas.microsoft.com/office/drawing/2014/main" id="{FA94399C-C9C6-E4AB-DFF2-20CDAB417ECE}"/>
              </a:ext>
            </a:extLst>
          </p:cNvPr>
          <p:cNvSpPr>
            <a:spLocks noGrp="1"/>
          </p:cNvSpPr>
          <p:nvPr>
            <p:ph type="title"/>
          </p:nvPr>
        </p:nvSpPr>
        <p:spPr>
          <a:xfrm>
            <a:off x="457200" y="-22225"/>
            <a:ext cx="8229600" cy="1143000"/>
          </a:xfrm>
        </p:spPr>
        <p:txBody>
          <a:bodyPr/>
          <a:lstStyle/>
          <a:p>
            <a:r>
              <a:rPr lang="en-IN" altLang="en-US"/>
              <a:t>Online Wallet and Exchanges</a:t>
            </a:r>
          </a:p>
        </p:txBody>
      </p:sp>
      <p:sp>
        <p:nvSpPr>
          <p:cNvPr id="66563" name="Content Placeholder 1">
            <a:extLst>
              <a:ext uri="{FF2B5EF4-FFF2-40B4-BE49-F238E27FC236}">
                <a16:creationId xmlns:a16="http://schemas.microsoft.com/office/drawing/2014/main" id="{9582094F-1C34-8B21-765C-5402615ABF58}"/>
              </a:ext>
            </a:extLst>
          </p:cNvPr>
          <p:cNvSpPr>
            <a:spLocks noGrp="1"/>
          </p:cNvSpPr>
          <p:nvPr>
            <p:ph idx="1"/>
          </p:nvPr>
        </p:nvSpPr>
        <p:spPr>
          <a:xfrm>
            <a:off x="304800" y="1066800"/>
            <a:ext cx="8229600" cy="4038600"/>
          </a:xfrm>
          <a:ln>
            <a:solidFill>
              <a:schemeClr val="tx1"/>
            </a:solidFill>
          </a:ln>
        </p:spPr>
        <p:txBody>
          <a:bodyPr/>
          <a:lstStyle/>
          <a:p>
            <a:pPr marL="0" indent="0">
              <a:buFont typeface="Wingdings" panose="05000000000000000000" pitchFamily="2" charset="2"/>
              <a:buNone/>
              <a:defRPr/>
            </a:pPr>
            <a:r>
              <a:rPr lang="en-IN" dirty="0"/>
              <a:t>Online wallets</a:t>
            </a:r>
          </a:p>
          <a:p>
            <a:pPr>
              <a:defRPr/>
            </a:pPr>
            <a:r>
              <a:rPr lang="en-IN" dirty="0"/>
              <a:t>Like a local wallet “ but in the cloud”</a:t>
            </a:r>
          </a:p>
          <a:p>
            <a:pPr>
              <a:defRPr/>
            </a:pPr>
            <a:r>
              <a:rPr lang="en-US" dirty="0"/>
              <a:t>This application will store the keys, encrypted with a password that only the owner knows, but it is necessary to trust the security of the website</a:t>
            </a:r>
          </a:p>
          <a:p>
            <a:pPr marL="0" indent="0">
              <a:buFont typeface="Wingdings" panose="05000000000000000000" pitchFamily="2" charset="2"/>
              <a:buNone/>
              <a:defRPr/>
            </a:pPr>
            <a:endParaRPr lang="en-IN" dirty="0"/>
          </a:p>
          <a:p>
            <a:pPr marL="0" indent="0">
              <a:buFont typeface="Wingdings" panose="05000000000000000000" pitchFamily="2" charset="2"/>
              <a:buNone/>
              <a:defRPr/>
            </a:pPr>
            <a:endParaRPr lang="en-IN" dirty="0"/>
          </a:p>
        </p:txBody>
      </p:sp>
      <p:sp>
        <p:nvSpPr>
          <p:cNvPr id="69636" name="Slide Number Placeholder 4">
            <a:extLst>
              <a:ext uri="{FF2B5EF4-FFF2-40B4-BE49-F238E27FC236}">
                <a16:creationId xmlns:a16="http://schemas.microsoft.com/office/drawing/2014/main" id="{EE853E2C-F639-4604-CF7E-BF72016D087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32587E65-B89E-4971-B461-51BEF061E80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137</a:t>
            </a:fld>
            <a:endParaRPr lang="en-US" altLang="en-US" sz="1400">
              <a:solidFill>
                <a:srgbClr val="FF3300"/>
              </a:solidFill>
              <a:latin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322572923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US" sz="2800" dirty="0">
                <a:effectLst/>
                <a:latin typeface="Times New Roman" panose="02020603050405020304" pitchFamily="18" charset="0"/>
                <a:ea typeface="Times New Roman" panose="02020603050405020304" pitchFamily="18" charset="0"/>
              </a:rPr>
              <a:t>Online</a:t>
            </a:r>
            <a:r>
              <a:rPr lang="en-US" sz="2800" spc="25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Wallets</a:t>
            </a:r>
            <a:r>
              <a:rPr lang="en-US" sz="2800" spc="20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and</a:t>
            </a:r>
            <a:r>
              <a:rPr lang="en-US" sz="2800" spc="21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Exchanges</a:t>
            </a:r>
            <a:endParaRPr lang="en-IN" altLang="en-US" sz="2800" dirty="0">
              <a:latin typeface="Yu Gothic UI Semibold" panose="020B0700000000000000" pitchFamily="34" charset="-128"/>
              <a:ea typeface="Yu Gothic UI Semibold" panose="020B0700000000000000" pitchFamily="34" charset="-128"/>
            </a:endParaRPr>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152400" y="548680"/>
            <a:ext cx="8839200" cy="6156920"/>
          </a:xfrm>
          <a:ln>
            <a:solidFill>
              <a:schemeClr val="tx2"/>
            </a:solidFill>
          </a:ln>
        </p:spPr>
        <p:txBody>
          <a:bodyPr/>
          <a:lstStyle/>
          <a:p>
            <a:pPr marL="0" indent="0" algn="just">
              <a:buNone/>
            </a:pPr>
            <a:r>
              <a:rPr lang="en-US" sz="2400" b="1" i="0" u="sng" dirty="0">
                <a:effectLst/>
                <a:latin typeface="Open Sans" panose="020B0606030504020204" pitchFamily="34" charset="0"/>
              </a:rPr>
              <a:t>Online wallets</a:t>
            </a:r>
            <a:r>
              <a:rPr lang="en-US" sz="2400" i="0" dirty="0">
                <a:effectLst/>
                <a:latin typeface="Open Sans" panose="020B0606030504020204" pitchFamily="34" charset="0"/>
              </a:rPr>
              <a:t>​ . </a:t>
            </a:r>
          </a:p>
          <a:p>
            <a:pPr marL="0" indent="0" algn="just">
              <a:buNone/>
            </a:pPr>
            <a:r>
              <a:rPr lang="en-US" sz="2400" i="0" dirty="0">
                <a:effectLst/>
                <a:latin typeface="Open Sans" panose="020B0606030504020204" pitchFamily="34" charset="0"/>
              </a:rPr>
              <a:t>An online wallet is kind of like a local wallet that you might manage yourself, except the information is stored in the cloud, and you access it using a web interface on your computer or using an app on your smartphone. Some online wallet services that are popular in early 2015 are Coinbase and blockchain.info</a:t>
            </a:r>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138</a:t>
            </a:fld>
            <a:endParaRPr lang="en-US" altLang="en-US" sz="1400" dirty="0">
              <a:solidFill>
                <a:srgbClr val="FF3300"/>
              </a:solidFill>
              <a:latin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401344037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US" sz="2800" dirty="0">
                <a:effectLst/>
                <a:latin typeface="Times New Roman" panose="02020603050405020304" pitchFamily="18" charset="0"/>
                <a:ea typeface="Times New Roman" panose="02020603050405020304" pitchFamily="18" charset="0"/>
              </a:rPr>
              <a:t>Online</a:t>
            </a:r>
            <a:r>
              <a:rPr lang="en-US" sz="2800" spc="25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Wallets</a:t>
            </a:r>
            <a:r>
              <a:rPr lang="en-US" sz="2800" spc="20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and</a:t>
            </a:r>
            <a:r>
              <a:rPr lang="en-US" sz="2800" spc="21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Exchanges</a:t>
            </a:r>
            <a:endParaRPr lang="en-IN" altLang="en-US" sz="2800" dirty="0">
              <a:latin typeface="Yu Gothic UI Semibold" panose="020B0700000000000000" pitchFamily="34" charset="-128"/>
              <a:ea typeface="Yu Gothic UI Semibold" panose="020B0700000000000000" pitchFamily="34" charset="-128"/>
            </a:endParaRPr>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152400" y="548680"/>
            <a:ext cx="8839200" cy="6156920"/>
          </a:xfrm>
          <a:ln>
            <a:solidFill>
              <a:schemeClr val="tx2"/>
            </a:solidFill>
          </a:ln>
        </p:spPr>
        <p:txBody>
          <a:bodyPr/>
          <a:lstStyle/>
          <a:p>
            <a:pPr marL="0" indent="0" algn="l">
              <a:buNone/>
            </a:pPr>
            <a:r>
              <a:rPr lang="en-US" sz="2400" b="1" i="0" u="sng" dirty="0">
                <a:solidFill>
                  <a:srgbClr val="0070C0"/>
                </a:solidFill>
                <a:effectLst/>
                <a:latin typeface="Söhne"/>
              </a:rPr>
              <a:t>Examples:</a:t>
            </a:r>
          </a:p>
          <a:p>
            <a:pPr algn="l">
              <a:buFont typeface="+mj-lt"/>
              <a:buAutoNum type="arabicPeriod"/>
            </a:pPr>
            <a:r>
              <a:rPr lang="en-US" sz="2000" b="1" i="0" u="sng" dirty="0">
                <a:solidFill>
                  <a:srgbClr val="374151"/>
                </a:solidFill>
                <a:effectLst/>
                <a:latin typeface="Söhne"/>
              </a:rPr>
              <a:t>Coinbase: </a:t>
            </a:r>
            <a:r>
              <a:rPr lang="en-US" sz="2000" b="0" i="0" dirty="0">
                <a:solidFill>
                  <a:srgbClr val="374151"/>
                </a:solidFill>
                <a:effectLst/>
                <a:latin typeface="Söhne"/>
              </a:rPr>
              <a:t>Coinbase is one of the most popular cryptocurrency exchanges in the world, with over 56 million users in over 100 countries. It allows users to buy, sell, and store cryptocurrencies like Bitcoin, Ethereum, and Litecoin.</a:t>
            </a:r>
          </a:p>
          <a:p>
            <a:pPr algn="l">
              <a:buFont typeface="+mj-lt"/>
              <a:buAutoNum type="arabicPeriod"/>
            </a:pPr>
            <a:r>
              <a:rPr lang="en-US" sz="2000" b="1" i="0" u="sng" dirty="0" err="1">
                <a:solidFill>
                  <a:srgbClr val="374151"/>
                </a:solidFill>
                <a:effectLst/>
                <a:latin typeface="Söhne"/>
              </a:rPr>
              <a:t>Binance</a:t>
            </a:r>
            <a:r>
              <a:rPr lang="en-US" sz="2000" b="1" i="0" u="sng" dirty="0">
                <a:solidFill>
                  <a:srgbClr val="374151"/>
                </a:solidFill>
                <a:effectLst/>
                <a:latin typeface="Söhne"/>
              </a:rPr>
              <a:t>: </a:t>
            </a:r>
            <a:r>
              <a:rPr lang="en-US" sz="2000" b="0" i="0" dirty="0" err="1">
                <a:solidFill>
                  <a:srgbClr val="374151"/>
                </a:solidFill>
                <a:effectLst/>
                <a:latin typeface="Söhne"/>
              </a:rPr>
              <a:t>Binance</a:t>
            </a:r>
            <a:r>
              <a:rPr lang="en-US" sz="2000" b="0" i="0" dirty="0">
                <a:solidFill>
                  <a:srgbClr val="374151"/>
                </a:solidFill>
                <a:effectLst/>
                <a:latin typeface="Söhne"/>
              </a:rPr>
              <a:t> is another popular cryptocurrency exchange that offers a wide range of services, including spot and margin trading, staking, and lending. It supports over 150 cryptocurrencies, including Bitcoin, Ethereum, and </a:t>
            </a:r>
            <a:r>
              <a:rPr lang="en-US" sz="2000" b="0" i="0" dirty="0" err="1">
                <a:solidFill>
                  <a:srgbClr val="374151"/>
                </a:solidFill>
                <a:effectLst/>
                <a:latin typeface="Söhne"/>
              </a:rPr>
              <a:t>Binance</a:t>
            </a:r>
            <a:r>
              <a:rPr lang="en-US" sz="2000" b="0" i="0" dirty="0">
                <a:solidFill>
                  <a:srgbClr val="374151"/>
                </a:solidFill>
                <a:effectLst/>
                <a:latin typeface="Söhne"/>
              </a:rPr>
              <a:t> Coin.</a:t>
            </a:r>
          </a:p>
          <a:p>
            <a:pPr algn="l">
              <a:buFont typeface="+mj-lt"/>
              <a:buAutoNum type="arabicPeriod"/>
            </a:pPr>
            <a:r>
              <a:rPr lang="en-US" sz="2000" b="1" i="0" u="sng" dirty="0">
                <a:solidFill>
                  <a:srgbClr val="374151"/>
                </a:solidFill>
                <a:effectLst/>
                <a:latin typeface="Söhne"/>
              </a:rPr>
              <a:t>Kraken: </a:t>
            </a:r>
            <a:r>
              <a:rPr lang="en-US" sz="2000" b="0" i="0" dirty="0">
                <a:solidFill>
                  <a:srgbClr val="374151"/>
                </a:solidFill>
                <a:effectLst/>
                <a:latin typeface="Söhne"/>
              </a:rPr>
              <a:t>Kraken is a US-based cryptocurrency exchange that allows users to buy and sell a variety of cryptocurrencies, including Bitcoin, Ethereum, and Ripple. It also offers advanced trading features like margin trading and futures trading.</a:t>
            </a:r>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139</a:t>
            </a:fld>
            <a:endParaRPr lang="en-US" altLang="en-US" sz="1400" dirty="0">
              <a:solidFill>
                <a:srgbClr val="FF3300"/>
              </a:solidFill>
              <a:latin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253174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602" name="Slide Number Placeholder 1">
            <a:extLst>
              <a:ext uri="{FF2B5EF4-FFF2-40B4-BE49-F238E27FC236}">
                <a16:creationId xmlns:a16="http://schemas.microsoft.com/office/drawing/2014/main" id="{492B1B54-4D8B-1FF6-5889-78D000C4FDC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0EB1E1B6-D203-47D8-B201-7036A0DCD9B8}" type="slidenum">
              <a:rPr lang="es-ES" altLang="en-US" sz="1400" smtClean="0"/>
              <a:pPr>
                <a:spcBef>
                  <a:spcPct val="0"/>
                </a:spcBef>
                <a:buFontTx/>
                <a:buNone/>
              </a:pPr>
              <a:t>14</a:t>
            </a:fld>
            <a:endParaRPr lang="es-ES" altLang="en-US" sz="1400"/>
          </a:p>
        </p:txBody>
      </p:sp>
      <p:sp>
        <p:nvSpPr>
          <p:cNvPr id="2" name="TextBox 1">
            <a:extLst>
              <a:ext uri="{FF2B5EF4-FFF2-40B4-BE49-F238E27FC236}">
                <a16:creationId xmlns:a16="http://schemas.microsoft.com/office/drawing/2014/main" id="{2B9C2906-8A8E-FFBE-F8B6-E5F4FA36F083}"/>
              </a:ext>
            </a:extLst>
          </p:cNvPr>
          <p:cNvSpPr txBox="1"/>
          <p:nvPr/>
        </p:nvSpPr>
        <p:spPr>
          <a:xfrm>
            <a:off x="304800" y="115888"/>
            <a:ext cx="8534400" cy="7110412"/>
          </a:xfrm>
          <a:prstGeom prst="rect">
            <a:avLst/>
          </a:prstGeom>
          <a:noFill/>
          <a:ln>
            <a:solidFill>
              <a:schemeClr val="tx2"/>
            </a:solidFill>
          </a:ln>
        </p:spPr>
        <p:txBody>
          <a:bodyPr>
            <a:spAutoFit/>
          </a:bodyPr>
          <a:lstStyle/>
          <a:p>
            <a:pPr algn="just">
              <a:defRPr/>
            </a:pPr>
            <a:r>
              <a:rPr lang="en-US" sz="2400" b="1" u="sng" dirty="0">
                <a:solidFill>
                  <a:srgbClr val="FF0000"/>
                </a:solidFill>
                <a:latin typeface="Garamond" panose="02020404030301010803" pitchFamily="18" charset="0"/>
              </a:rPr>
              <a:t>Example :</a:t>
            </a:r>
          </a:p>
          <a:p>
            <a:pPr marL="342900" indent="-342900" algn="just">
              <a:buFont typeface="Arial" panose="020B0604020202020204" pitchFamily="34" charset="0"/>
              <a:buChar char="•"/>
              <a:defRPr/>
            </a:pPr>
            <a:r>
              <a:rPr lang="en-US" sz="2400" dirty="0">
                <a:latin typeface="Garamond" panose="02020404030301010803" pitchFamily="18" charset="0"/>
              </a:rPr>
              <a:t>Google search system. Each request is worked upon by hundreds of computers that crawl the web and return the relevant results. To the user, Google appears to be one system, but it actually is multiple computers working together to accomplish one single task (return the results to the search query). </a:t>
            </a:r>
          </a:p>
          <a:p>
            <a:pPr>
              <a:defRPr/>
            </a:pPr>
            <a:r>
              <a:rPr lang="en-US" sz="2400" b="1" u="sng" dirty="0">
                <a:solidFill>
                  <a:srgbClr val="FF0000"/>
                </a:solidFill>
                <a:latin typeface="Garamond" panose="02020404030301010803" pitchFamily="18" charset="0"/>
              </a:rPr>
              <a:t>Characteristics of Distributed System</a:t>
            </a:r>
            <a:r>
              <a:rPr lang="en-US" sz="2400" u="sng" dirty="0">
                <a:solidFill>
                  <a:srgbClr val="FF0000"/>
                </a:solidFill>
                <a:latin typeface="Garamond" panose="02020404030301010803" pitchFamily="18" charset="0"/>
              </a:rPr>
              <a:t>:</a:t>
            </a:r>
          </a:p>
          <a:p>
            <a:pPr>
              <a:defRPr/>
            </a:pPr>
            <a:r>
              <a:rPr lang="en-US" sz="2400" b="1" dirty="0">
                <a:solidFill>
                  <a:srgbClr val="273239"/>
                </a:solidFill>
                <a:latin typeface="Garamond" panose="02020404030301010803" pitchFamily="18" charset="0"/>
              </a:rPr>
              <a:t>Resource sharing:</a:t>
            </a:r>
            <a:r>
              <a:rPr lang="en-US" sz="2400" dirty="0">
                <a:solidFill>
                  <a:srgbClr val="273239"/>
                </a:solidFill>
                <a:latin typeface="Garamond" panose="02020404030301010803" pitchFamily="18" charset="0"/>
              </a:rPr>
              <a:t> A distributed system can share hardware, software, or data</a:t>
            </a:r>
          </a:p>
          <a:p>
            <a:pPr>
              <a:defRPr/>
            </a:pPr>
            <a:r>
              <a:rPr lang="en-US" sz="2400" b="1" dirty="0">
                <a:solidFill>
                  <a:srgbClr val="273239"/>
                </a:solidFill>
                <a:latin typeface="Garamond" panose="02020404030301010803" pitchFamily="18" charset="0"/>
              </a:rPr>
              <a:t>Simultaneous processing: </a:t>
            </a:r>
            <a:r>
              <a:rPr lang="en-US" sz="2400" dirty="0">
                <a:solidFill>
                  <a:srgbClr val="273239"/>
                </a:solidFill>
                <a:latin typeface="Garamond" panose="02020404030301010803" pitchFamily="18" charset="0"/>
              </a:rPr>
              <a:t>Multiple machines can process the same function simultaneously</a:t>
            </a:r>
          </a:p>
          <a:p>
            <a:pPr>
              <a:defRPr/>
            </a:pPr>
            <a:r>
              <a:rPr lang="en-US" sz="2400" b="1" dirty="0">
                <a:solidFill>
                  <a:srgbClr val="273239"/>
                </a:solidFill>
                <a:latin typeface="Garamond" panose="02020404030301010803" pitchFamily="18" charset="0"/>
              </a:rPr>
              <a:t>Scalability:</a:t>
            </a:r>
            <a:r>
              <a:rPr lang="en-US" sz="2400" dirty="0">
                <a:solidFill>
                  <a:srgbClr val="273239"/>
                </a:solidFill>
                <a:latin typeface="Garamond" panose="02020404030301010803" pitchFamily="18" charset="0"/>
              </a:rPr>
              <a:t> The computing and processing capacity can scale up as needed when extended to additional machines</a:t>
            </a:r>
          </a:p>
          <a:p>
            <a:pPr>
              <a:defRPr/>
            </a:pPr>
            <a:r>
              <a:rPr lang="en-US" sz="2400" b="1" dirty="0">
                <a:solidFill>
                  <a:srgbClr val="273239"/>
                </a:solidFill>
                <a:latin typeface="Garamond" panose="02020404030301010803" pitchFamily="18" charset="0"/>
              </a:rPr>
              <a:t>Error detection: </a:t>
            </a:r>
            <a:r>
              <a:rPr lang="en-US" sz="2400" dirty="0">
                <a:solidFill>
                  <a:srgbClr val="273239"/>
                </a:solidFill>
                <a:latin typeface="Garamond" panose="02020404030301010803" pitchFamily="18" charset="0"/>
              </a:rPr>
              <a:t>Failures can be more easily detected</a:t>
            </a:r>
          </a:p>
          <a:p>
            <a:pPr>
              <a:defRPr/>
            </a:pPr>
            <a:r>
              <a:rPr lang="en-US" sz="2400" b="1" dirty="0">
                <a:solidFill>
                  <a:srgbClr val="273239"/>
                </a:solidFill>
                <a:latin typeface="Garamond" panose="02020404030301010803" pitchFamily="18" charset="0"/>
              </a:rPr>
              <a:t>Transparency: </a:t>
            </a:r>
            <a:r>
              <a:rPr lang="en-US" sz="2400" dirty="0">
                <a:solidFill>
                  <a:srgbClr val="273239"/>
                </a:solidFill>
                <a:latin typeface="Garamond" panose="02020404030301010803" pitchFamily="18" charset="0"/>
              </a:rPr>
              <a:t>A node can access and communicate with other nodes in the system</a:t>
            </a:r>
          </a:p>
          <a:p>
            <a:pPr algn="just">
              <a:defRPr/>
            </a:pPr>
            <a:r>
              <a:rPr lang="en-US" sz="2400" b="1" u="sng" dirty="0">
                <a:solidFill>
                  <a:srgbClr val="273239"/>
                </a:solidFill>
                <a:latin typeface="Garamond" panose="02020404030301010803" pitchFamily="18" charset="0"/>
              </a:rPr>
              <a:t>The architecture of Distributed System – </a:t>
            </a:r>
          </a:p>
          <a:p>
            <a:pPr marL="342900" indent="-342900" algn="just">
              <a:buFont typeface="Arial" panose="020B0604020202020204" pitchFamily="34" charset="0"/>
              <a:buChar char="•"/>
              <a:defRPr/>
            </a:pPr>
            <a:r>
              <a:rPr lang="en-US" sz="2400" dirty="0">
                <a:solidFill>
                  <a:srgbClr val="273239"/>
                </a:solidFill>
                <a:latin typeface="Garamond" panose="02020404030301010803" pitchFamily="18" charset="0"/>
              </a:rPr>
              <a:t>peer-to-peer – all nodes are peers of each other and work towards a common goal</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US" sz="2800" dirty="0">
                <a:effectLst/>
                <a:latin typeface="Times New Roman" panose="02020603050405020304" pitchFamily="18" charset="0"/>
                <a:ea typeface="Times New Roman" panose="02020603050405020304" pitchFamily="18" charset="0"/>
              </a:rPr>
              <a:t>Online</a:t>
            </a:r>
            <a:r>
              <a:rPr lang="en-US" sz="2800" spc="25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Wallets</a:t>
            </a:r>
            <a:r>
              <a:rPr lang="en-US" sz="2800" spc="20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and</a:t>
            </a:r>
            <a:r>
              <a:rPr lang="en-US" sz="2800" spc="21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Exchanges</a:t>
            </a:r>
            <a:endParaRPr lang="en-IN" altLang="en-US" sz="2800" dirty="0">
              <a:latin typeface="Yu Gothic UI Semibold" panose="020B0700000000000000" pitchFamily="34" charset="-128"/>
              <a:ea typeface="Yu Gothic UI Semibold" panose="020B0700000000000000" pitchFamily="34" charset="-128"/>
            </a:endParaRPr>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152400" y="548680"/>
            <a:ext cx="8839200" cy="6156920"/>
          </a:xfrm>
          <a:ln>
            <a:solidFill>
              <a:schemeClr val="tx2"/>
            </a:solidFill>
          </a:ln>
        </p:spPr>
        <p:txBody>
          <a:bodyPr/>
          <a:lstStyle/>
          <a:p>
            <a:pPr marL="0" indent="0" algn="l">
              <a:buNone/>
            </a:pPr>
            <a:r>
              <a:rPr lang="en-US" sz="2000" b="1" i="0" u="sng" dirty="0">
                <a:solidFill>
                  <a:srgbClr val="374151"/>
                </a:solidFill>
                <a:effectLst/>
                <a:latin typeface="Söhne"/>
              </a:rPr>
              <a:t>Blockchain.com: </a:t>
            </a:r>
            <a:r>
              <a:rPr lang="en-US" sz="2000" b="0" i="0" dirty="0">
                <a:solidFill>
                  <a:srgbClr val="374151"/>
                </a:solidFill>
                <a:effectLst/>
                <a:latin typeface="Söhne"/>
              </a:rPr>
              <a:t>Blockchain.com is a popular online wallet that allows users to store and manage their cryptocurrencies. It also offers a range of other services, including buying and selling cryptocurrencies and sending and receiving payments.</a:t>
            </a:r>
          </a:p>
          <a:p>
            <a:pPr marL="0" indent="0" algn="l">
              <a:buNone/>
            </a:pPr>
            <a:r>
              <a:rPr lang="en-US" sz="2000" b="1" i="0" u="sng" dirty="0">
                <a:solidFill>
                  <a:srgbClr val="374151"/>
                </a:solidFill>
                <a:effectLst/>
                <a:latin typeface="Söhne"/>
              </a:rPr>
              <a:t>Ledger Nano S: </a:t>
            </a:r>
            <a:r>
              <a:rPr lang="en-US" sz="2000" b="0" i="0" dirty="0">
                <a:solidFill>
                  <a:srgbClr val="374151"/>
                </a:solidFill>
                <a:effectLst/>
                <a:latin typeface="Söhne"/>
              </a:rPr>
              <a:t>Ledger Nano S is a hardware wallet that allows users to securely store their cryptocurrencies offline. It supports over 1,800 cryptocurrencies and allows users to manage their crypto assets using a mobile app.</a:t>
            </a:r>
          </a:p>
          <a:p>
            <a:pPr marL="0" indent="0" algn="l">
              <a:buNone/>
            </a:pPr>
            <a:r>
              <a:rPr lang="en-US" sz="2000" b="1" i="0" u="sng" dirty="0" err="1">
                <a:solidFill>
                  <a:srgbClr val="374151"/>
                </a:solidFill>
                <a:effectLst/>
                <a:latin typeface="Söhne"/>
              </a:rPr>
              <a:t>Trezor</a:t>
            </a:r>
            <a:r>
              <a:rPr lang="en-US" sz="2000" b="1" i="0" u="sng" dirty="0">
                <a:solidFill>
                  <a:srgbClr val="374151"/>
                </a:solidFill>
                <a:effectLst/>
                <a:latin typeface="Söhne"/>
              </a:rPr>
              <a:t>: </a:t>
            </a:r>
            <a:r>
              <a:rPr lang="en-US" sz="2000" b="0" i="0" dirty="0" err="1">
                <a:solidFill>
                  <a:srgbClr val="374151"/>
                </a:solidFill>
                <a:effectLst/>
                <a:latin typeface="Söhne"/>
              </a:rPr>
              <a:t>Trezor</a:t>
            </a:r>
            <a:r>
              <a:rPr lang="en-US" sz="2000" b="0" i="0" dirty="0">
                <a:solidFill>
                  <a:srgbClr val="374151"/>
                </a:solidFill>
                <a:effectLst/>
                <a:latin typeface="Söhne"/>
              </a:rPr>
              <a:t> is another popular hardware wallet that offers secure storage for cryptocurrencies. It supports over 1,000 cryptocurrencies and offers advanced security features like two-factor authentication and passphrase protection.</a:t>
            </a:r>
          </a:p>
          <a:p>
            <a:pPr marL="0" indent="0" algn="l">
              <a:buNone/>
            </a:pPr>
            <a:r>
              <a:rPr lang="en-US" sz="2000" b="1" i="0" u="sng" dirty="0">
                <a:solidFill>
                  <a:srgbClr val="374151"/>
                </a:solidFill>
                <a:effectLst/>
                <a:latin typeface="Söhne"/>
              </a:rPr>
              <a:t>Exodus: </a:t>
            </a:r>
            <a:r>
              <a:rPr lang="en-US" sz="2000" b="0" i="0" dirty="0">
                <a:solidFill>
                  <a:srgbClr val="374151"/>
                </a:solidFill>
                <a:effectLst/>
                <a:latin typeface="Söhne"/>
              </a:rPr>
              <a:t>Exodus is a desktop and mobile wallet that allows users to store and manage their cryptocurrencies. It supports over 100 cryptocurrencies and allows users to exchange their crypto assets within the wallet.</a:t>
            </a:r>
          </a:p>
          <a:p>
            <a:pPr marL="0" indent="0" algn="just">
              <a:buNone/>
            </a:pPr>
            <a:endParaRPr lang="en-US" sz="2400" i="0" dirty="0">
              <a:effectLst/>
              <a:latin typeface="Open Sans" panose="020B0606030504020204" pitchFamily="34" charset="0"/>
            </a:endParaRPr>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140</a:t>
            </a:fld>
            <a:endParaRPr lang="en-US" altLang="en-US" sz="1400" dirty="0">
              <a:solidFill>
                <a:srgbClr val="FF3300"/>
              </a:solidFill>
              <a:latin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200248998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Number Placeholder 4">
            <a:extLst>
              <a:ext uri="{FF2B5EF4-FFF2-40B4-BE49-F238E27FC236}">
                <a16:creationId xmlns:a16="http://schemas.microsoft.com/office/drawing/2014/main" id="{56763B5C-A754-C653-6092-5F382AD3D3F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AC4370C5-0ACF-4724-8C09-AD5E9CEFF83E}"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141</a:t>
            </a:fld>
            <a:endParaRPr lang="en-US" altLang="en-US" sz="1400">
              <a:solidFill>
                <a:srgbClr val="FF3300"/>
              </a:solidFill>
              <a:latin typeface="Tahoma" panose="020B0604030504040204" pitchFamily="34" charset="0"/>
              <a:cs typeface="Arial" panose="020B0604020202020204" pitchFamily="34" charset="0"/>
            </a:endParaRPr>
          </a:p>
        </p:txBody>
      </p:sp>
      <p:pic>
        <p:nvPicPr>
          <p:cNvPr id="70659" name="Picture 5">
            <a:extLst>
              <a:ext uri="{FF2B5EF4-FFF2-40B4-BE49-F238E27FC236}">
                <a16:creationId xmlns:a16="http://schemas.microsoft.com/office/drawing/2014/main" id="{00783B46-0BDD-84B5-1F91-1EC06C87D3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143000"/>
            <a:ext cx="8569325"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Content Placeholder 1">
            <a:extLst>
              <a:ext uri="{FF2B5EF4-FFF2-40B4-BE49-F238E27FC236}">
                <a16:creationId xmlns:a16="http://schemas.microsoft.com/office/drawing/2014/main" id="{D99BD61A-CD0D-D7D1-F756-195F24958A1F}"/>
              </a:ext>
            </a:extLst>
          </p:cNvPr>
          <p:cNvSpPr>
            <a:spLocks noGrp="1"/>
          </p:cNvSpPr>
          <p:nvPr>
            <p:ph idx="1"/>
          </p:nvPr>
        </p:nvSpPr>
        <p:spPr>
          <a:xfrm>
            <a:off x="457200" y="390524"/>
            <a:ext cx="8229600" cy="4838675"/>
          </a:xfrm>
          <a:ln>
            <a:solidFill>
              <a:schemeClr val="tx1"/>
            </a:solidFill>
          </a:ln>
        </p:spPr>
        <p:txBody>
          <a:bodyPr/>
          <a:lstStyle/>
          <a:p>
            <a:pPr marL="0" indent="0">
              <a:buFont typeface="Wingdings" panose="05000000000000000000" pitchFamily="2" charset="2"/>
              <a:buNone/>
              <a:defRPr/>
            </a:pPr>
            <a:r>
              <a:rPr lang="en-US" b="1" dirty="0">
                <a:solidFill>
                  <a:srgbClr val="FF0000"/>
                </a:solidFill>
              </a:rPr>
              <a:t>Advantages:</a:t>
            </a:r>
          </a:p>
          <a:p>
            <a:pPr>
              <a:defRPr/>
            </a:pPr>
            <a:r>
              <a:rPr lang="en-US" dirty="0"/>
              <a:t>it is not necessary to install software to use a web based wallet, or a simple app on the phone</a:t>
            </a:r>
          </a:p>
          <a:p>
            <a:pPr>
              <a:defRPr/>
            </a:pPr>
            <a:r>
              <a:rPr lang="en-US" dirty="0"/>
              <a:t>it works across multiple devices, even if a device is lost, the wallet will still be available</a:t>
            </a:r>
          </a:p>
          <a:p>
            <a:pPr marL="0" indent="0">
              <a:buFont typeface="Wingdings" panose="05000000000000000000" pitchFamily="2" charset="2"/>
              <a:buNone/>
              <a:defRPr/>
            </a:pPr>
            <a:r>
              <a:rPr lang="en-US" dirty="0">
                <a:solidFill>
                  <a:srgbClr val="FF0000"/>
                </a:solidFill>
              </a:rPr>
              <a:t>Disadvantages:</a:t>
            </a:r>
          </a:p>
          <a:p>
            <a:pPr>
              <a:defRPr/>
            </a:pPr>
            <a:r>
              <a:rPr lang="en-US" dirty="0"/>
              <a:t>if the website or app is malicious or gets compromised somehow, the  </a:t>
            </a:r>
            <a:r>
              <a:rPr lang="en-US" dirty="0" err="1"/>
              <a:t>bitcoins</a:t>
            </a:r>
            <a:r>
              <a:rPr lang="en-US" dirty="0"/>
              <a:t> can be lost. It is necessary to trust the website as more secure than oneself</a:t>
            </a:r>
          </a:p>
          <a:p>
            <a:pPr>
              <a:defRPr/>
            </a:pPr>
            <a:endParaRPr lang="en-IN" dirty="0"/>
          </a:p>
        </p:txBody>
      </p:sp>
      <p:sp>
        <p:nvSpPr>
          <p:cNvPr id="71683" name="Slide Number Placeholder 4">
            <a:extLst>
              <a:ext uri="{FF2B5EF4-FFF2-40B4-BE49-F238E27FC236}">
                <a16:creationId xmlns:a16="http://schemas.microsoft.com/office/drawing/2014/main" id="{3C0FF24D-E478-4527-DBD3-93677AEEF50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CB055B18-DC86-44A5-860C-E733F63F85A8}"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142</a:t>
            </a:fld>
            <a:endParaRPr lang="en-US" altLang="en-US" sz="1400">
              <a:solidFill>
                <a:srgbClr val="FF3300"/>
              </a:solidFill>
              <a:latin typeface="Tahoma" panose="020B0604030504040204" pitchFamily="34" charset="0"/>
              <a:cs typeface="Arial" panose="020B0604020202020204" pitchFamily="34" charset="0"/>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5">
            <a:extLst>
              <a:ext uri="{FF2B5EF4-FFF2-40B4-BE49-F238E27FC236}">
                <a16:creationId xmlns:a16="http://schemas.microsoft.com/office/drawing/2014/main" id="{073B2E88-D54D-EEF2-D2BF-9EA8724F37E9}"/>
              </a:ext>
            </a:extLst>
          </p:cNvPr>
          <p:cNvSpPr>
            <a:spLocks noGrp="1"/>
          </p:cNvSpPr>
          <p:nvPr>
            <p:ph type="title"/>
          </p:nvPr>
        </p:nvSpPr>
        <p:spPr>
          <a:xfrm>
            <a:off x="457200" y="-22225"/>
            <a:ext cx="8229600" cy="714921"/>
          </a:xfrm>
        </p:spPr>
        <p:txBody>
          <a:bodyPr/>
          <a:lstStyle/>
          <a:p>
            <a:r>
              <a:rPr lang="en-IN" altLang="en-US" dirty="0"/>
              <a:t>Bitcoin Exchanges</a:t>
            </a:r>
          </a:p>
        </p:txBody>
      </p:sp>
      <p:sp>
        <p:nvSpPr>
          <p:cNvPr id="69635" name="Content Placeholder 1">
            <a:extLst>
              <a:ext uri="{FF2B5EF4-FFF2-40B4-BE49-F238E27FC236}">
                <a16:creationId xmlns:a16="http://schemas.microsoft.com/office/drawing/2014/main" id="{7AF50E23-BB77-6F12-C5F7-DC9E4D8237AE}"/>
              </a:ext>
            </a:extLst>
          </p:cNvPr>
          <p:cNvSpPr>
            <a:spLocks noGrp="1"/>
          </p:cNvSpPr>
          <p:nvPr>
            <p:ph idx="1"/>
          </p:nvPr>
        </p:nvSpPr>
        <p:spPr>
          <a:xfrm>
            <a:off x="453777" y="628650"/>
            <a:ext cx="8229600" cy="4038600"/>
          </a:xfrm>
          <a:ln>
            <a:solidFill>
              <a:schemeClr val="tx1"/>
            </a:solidFill>
          </a:ln>
        </p:spPr>
        <p:txBody>
          <a:bodyPr/>
          <a:lstStyle/>
          <a:p>
            <a:pPr marL="0" indent="0">
              <a:buFont typeface="Wingdings" panose="05000000000000000000" pitchFamily="2" charset="2"/>
              <a:buNone/>
              <a:defRPr/>
            </a:pPr>
            <a:r>
              <a:rPr lang="en-US" b="1" dirty="0" err="1"/>
              <a:t>Bitcoin</a:t>
            </a:r>
            <a:r>
              <a:rPr lang="en-US" b="1" dirty="0"/>
              <a:t> exchanges</a:t>
            </a:r>
            <a:r>
              <a:rPr lang="en-US" dirty="0"/>
              <a:t> are businesses that, at least from a user interface point of view, are similar to banks</a:t>
            </a:r>
          </a:p>
          <a:p>
            <a:pPr>
              <a:defRPr/>
            </a:pPr>
            <a:r>
              <a:rPr lang="en-US" dirty="0"/>
              <a:t>accept deposits of </a:t>
            </a:r>
            <a:r>
              <a:rPr lang="en-US" dirty="0" err="1"/>
              <a:t>Bitcoins</a:t>
            </a:r>
            <a:r>
              <a:rPr lang="en-US" dirty="0"/>
              <a:t> and fiat currency (</a:t>
            </a:r>
            <a:r>
              <a:rPr lang="en-US" dirty="0" err="1"/>
              <a:t>es</a:t>
            </a:r>
            <a:r>
              <a:rPr lang="en-US" dirty="0"/>
              <a:t>. $, €, ...)</a:t>
            </a:r>
          </a:p>
          <a:p>
            <a:pPr>
              <a:defRPr/>
            </a:pPr>
            <a:r>
              <a:rPr lang="en-US" dirty="0"/>
              <a:t>enable to send and receive </a:t>
            </a:r>
            <a:r>
              <a:rPr lang="en-US" dirty="0" err="1"/>
              <a:t>Bitcoins</a:t>
            </a:r>
            <a:endParaRPr lang="en-US" dirty="0"/>
          </a:p>
          <a:p>
            <a:pPr>
              <a:defRPr/>
            </a:pPr>
            <a:r>
              <a:rPr lang="en-US" dirty="0"/>
              <a:t>buy and sell </a:t>
            </a:r>
            <a:r>
              <a:rPr lang="en-US" dirty="0" err="1"/>
              <a:t>Bitcoins</a:t>
            </a:r>
            <a:r>
              <a:rPr lang="en-US" dirty="0"/>
              <a:t> for fiat currency. Typically they try to match </a:t>
            </a:r>
            <a:r>
              <a:rPr lang="en-US" dirty="0" err="1"/>
              <a:t>Bitcoin</a:t>
            </a:r>
            <a:r>
              <a:rPr lang="en-US" dirty="0"/>
              <a:t> buyers and sellers. So they find some customer who wants to buy </a:t>
            </a:r>
            <a:r>
              <a:rPr lang="en-US" dirty="0" err="1"/>
              <a:t>bitcoins</a:t>
            </a:r>
            <a:r>
              <a:rPr lang="en-US" dirty="0"/>
              <a:t> with dollars/euros and some other customer who wants to sell </a:t>
            </a:r>
            <a:r>
              <a:rPr lang="en-US" dirty="0" err="1"/>
              <a:t>bitcoins</a:t>
            </a:r>
            <a:r>
              <a:rPr lang="en-US" dirty="0"/>
              <a:t> for dollars/euros and try to match them up.</a:t>
            </a:r>
          </a:p>
          <a:p>
            <a:pPr marL="0" indent="0">
              <a:buFont typeface="Wingdings" panose="05000000000000000000" pitchFamily="2" charset="2"/>
              <a:buNone/>
              <a:defRPr/>
            </a:pPr>
            <a:endParaRPr lang="en-IN" dirty="0"/>
          </a:p>
        </p:txBody>
      </p:sp>
      <p:sp>
        <p:nvSpPr>
          <p:cNvPr id="72708" name="Slide Number Placeholder 4">
            <a:extLst>
              <a:ext uri="{FF2B5EF4-FFF2-40B4-BE49-F238E27FC236}">
                <a16:creationId xmlns:a16="http://schemas.microsoft.com/office/drawing/2014/main" id="{629B82E4-1D8D-D5CE-2021-5405DE082D9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24B0B791-6CB6-419A-9DE1-040A9D0C8982}"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143</a:t>
            </a:fld>
            <a:endParaRPr lang="en-US" altLang="en-US" sz="1400">
              <a:solidFill>
                <a:srgbClr val="FF3300"/>
              </a:solidFill>
              <a:latin typeface="Tahoma" panose="020B0604030504040204" pitchFamily="34" charset="0"/>
              <a:cs typeface="Arial" panose="020B0604020202020204" pitchFamily="34" charset="0"/>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Content Placeholder 1">
            <a:extLst>
              <a:ext uri="{FF2B5EF4-FFF2-40B4-BE49-F238E27FC236}">
                <a16:creationId xmlns:a16="http://schemas.microsoft.com/office/drawing/2014/main" id="{E1840E94-C0CB-99FA-EB4C-2DDBA14FFECB}"/>
              </a:ext>
            </a:extLst>
          </p:cNvPr>
          <p:cNvSpPr>
            <a:spLocks noGrp="1"/>
          </p:cNvSpPr>
          <p:nvPr>
            <p:ph idx="1"/>
          </p:nvPr>
        </p:nvSpPr>
        <p:spPr>
          <a:xfrm>
            <a:off x="381000" y="304800"/>
            <a:ext cx="8229600" cy="6220544"/>
          </a:xfrm>
          <a:ln>
            <a:solidFill>
              <a:schemeClr val="tx1"/>
            </a:solidFill>
          </a:ln>
        </p:spPr>
        <p:txBody>
          <a:bodyPr/>
          <a:lstStyle/>
          <a:p>
            <a:pPr marL="0" indent="0">
              <a:buFont typeface="Wingdings" panose="05000000000000000000" pitchFamily="2" charset="2"/>
              <a:buNone/>
              <a:defRPr/>
            </a:pPr>
            <a:r>
              <a:rPr lang="en-US" b="1" dirty="0"/>
              <a:t>Exchange buy and sell process</a:t>
            </a:r>
          </a:p>
          <a:p>
            <a:pPr>
              <a:defRPr/>
            </a:pPr>
            <a:r>
              <a:rPr lang="en-US" dirty="0"/>
              <a:t>Now let's see what happens when you buy and sell </a:t>
            </a:r>
            <a:r>
              <a:rPr lang="en-US" dirty="0" err="1"/>
              <a:t>Bitcoins</a:t>
            </a:r>
            <a:r>
              <a:rPr lang="en-US" dirty="0"/>
              <a:t> in an Exchange:</a:t>
            </a:r>
          </a:p>
          <a:p>
            <a:pPr>
              <a:defRPr/>
            </a:pPr>
            <a:r>
              <a:rPr lang="en-US" dirty="0"/>
              <a:t>suppose that you own an account of 5000$ in some Exchange</a:t>
            </a:r>
          </a:p>
          <a:p>
            <a:pPr>
              <a:defRPr/>
            </a:pPr>
            <a:r>
              <a:rPr lang="en-US" dirty="0"/>
              <a:t>you place an order for 2 </a:t>
            </a:r>
            <a:r>
              <a:rPr lang="en-US" dirty="0" err="1"/>
              <a:t>Bitcoins</a:t>
            </a:r>
            <a:r>
              <a:rPr lang="en-US" dirty="0"/>
              <a:t> which costs 580$ each</a:t>
            </a:r>
          </a:p>
          <a:p>
            <a:pPr>
              <a:defRPr/>
            </a:pPr>
            <a:r>
              <a:rPr lang="en-US" dirty="0"/>
              <a:t>if the exchange finds someone who wants to sell 2 </a:t>
            </a:r>
            <a:r>
              <a:rPr lang="en-US" dirty="0" err="1"/>
              <a:t>Bitcoins</a:t>
            </a:r>
            <a:r>
              <a:rPr lang="en-US" dirty="0"/>
              <a:t>, it matches the two transactions</a:t>
            </a:r>
          </a:p>
          <a:p>
            <a:pPr>
              <a:defRPr/>
            </a:pPr>
            <a:r>
              <a:rPr lang="en-US" dirty="0"/>
              <a:t>the result is that in your account now you see 3840$ and 2BTC</a:t>
            </a:r>
          </a:p>
          <a:p>
            <a:pPr>
              <a:defRPr/>
            </a:pPr>
            <a:r>
              <a:rPr lang="en-US" dirty="0"/>
              <a:t>The important thing to note, is that the exchange doesn't need to commit an actual transaction on the </a:t>
            </a:r>
            <a:r>
              <a:rPr lang="en-US" b="1" dirty="0" err="1">
                <a:solidFill>
                  <a:srgbClr val="FF0000"/>
                </a:solidFill>
              </a:rPr>
              <a:t>blockchain</a:t>
            </a:r>
            <a:r>
              <a:rPr lang="en-US" dirty="0"/>
              <a:t>. The only thing that is changed is that the Exchange now promises to you 3840$ and 2BTC. No actual movement of money through the dollar economy or Bitcoin blockchain was necessary.</a:t>
            </a:r>
          </a:p>
          <a:p>
            <a:pPr marL="0" indent="0">
              <a:buFont typeface="Wingdings" panose="05000000000000000000" pitchFamily="2" charset="2"/>
              <a:buNone/>
              <a:defRPr/>
            </a:pPr>
            <a:endParaRPr lang="en-US" b="1" dirty="0"/>
          </a:p>
          <a:p>
            <a:pPr>
              <a:defRPr/>
            </a:pPr>
            <a:endParaRPr lang="en-IN" dirty="0"/>
          </a:p>
        </p:txBody>
      </p:sp>
      <p:sp>
        <p:nvSpPr>
          <p:cNvPr id="73731" name="Slide Number Placeholder 4">
            <a:extLst>
              <a:ext uri="{FF2B5EF4-FFF2-40B4-BE49-F238E27FC236}">
                <a16:creationId xmlns:a16="http://schemas.microsoft.com/office/drawing/2014/main" id="{F6D8E218-1CD5-5196-E4EF-4807767463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0C654DF9-87FF-45D5-899D-7C5DE0FCB57A}"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144</a:t>
            </a:fld>
            <a:endParaRPr lang="en-US" altLang="en-US" sz="1400">
              <a:solidFill>
                <a:srgbClr val="FF3300"/>
              </a:solidFill>
              <a:latin typeface="Tahoma" panose="020B0604030504040204" pitchFamily="34" charset="0"/>
              <a:cs typeface="Arial" panose="020B0604020202020204" pitchFamily="34" charset="0"/>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Content Placeholder 1">
            <a:extLst>
              <a:ext uri="{FF2B5EF4-FFF2-40B4-BE49-F238E27FC236}">
                <a16:creationId xmlns:a16="http://schemas.microsoft.com/office/drawing/2014/main" id="{C1E83D43-41DB-6959-8694-1B7206178085}"/>
              </a:ext>
            </a:extLst>
          </p:cNvPr>
          <p:cNvSpPr>
            <a:spLocks noGrp="1"/>
          </p:cNvSpPr>
          <p:nvPr>
            <p:ph idx="1"/>
          </p:nvPr>
        </p:nvSpPr>
        <p:spPr>
          <a:xfrm>
            <a:off x="381000" y="1295400"/>
            <a:ext cx="8229600" cy="4038600"/>
          </a:xfrm>
          <a:ln>
            <a:solidFill>
              <a:schemeClr val="tx1"/>
            </a:solidFill>
          </a:ln>
        </p:spPr>
        <p:txBody>
          <a:bodyPr/>
          <a:lstStyle/>
          <a:p>
            <a:pPr marL="0" indent="0">
              <a:buFont typeface="Wingdings" panose="05000000000000000000" pitchFamily="2" charset="2"/>
              <a:buNone/>
              <a:defRPr/>
            </a:pPr>
            <a:r>
              <a:rPr lang="en-IN" b="1" dirty="0">
                <a:solidFill>
                  <a:srgbClr val="FF0000"/>
                </a:solidFill>
              </a:rPr>
              <a:t>Exchange Risks:</a:t>
            </a:r>
          </a:p>
          <a:p>
            <a:pPr>
              <a:defRPr/>
            </a:pPr>
            <a:r>
              <a:rPr lang="en-US" b="1" dirty="0"/>
              <a:t>risk of bank run</a:t>
            </a:r>
          </a:p>
          <a:p>
            <a:pPr>
              <a:defRPr/>
            </a:pPr>
            <a:r>
              <a:rPr lang="en-US" b="1" dirty="0"/>
              <a:t>Ponzi scheme</a:t>
            </a:r>
          </a:p>
          <a:p>
            <a:pPr>
              <a:defRPr/>
            </a:pPr>
            <a:r>
              <a:rPr lang="en-US" b="1" dirty="0"/>
              <a:t>cyber attack</a:t>
            </a:r>
            <a:endParaRPr lang="en-IN" dirty="0"/>
          </a:p>
        </p:txBody>
      </p:sp>
      <p:sp>
        <p:nvSpPr>
          <p:cNvPr id="74755" name="Slide Number Placeholder 4">
            <a:extLst>
              <a:ext uri="{FF2B5EF4-FFF2-40B4-BE49-F238E27FC236}">
                <a16:creationId xmlns:a16="http://schemas.microsoft.com/office/drawing/2014/main" id="{0BA9AA0F-4842-5F69-A413-2CBA87783EC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D0C1B0EB-BC97-45F4-A602-9AF2E2ACE895}"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145</a:t>
            </a:fld>
            <a:endParaRPr lang="en-US" altLang="en-US" sz="1400">
              <a:solidFill>
                <a:srgbClr val="FF3300"/>
              </a:solidFill>
              <a:latin typeface="Tahoma" panose="020B0604030504040204" pitchFamily="34" charset="0"/>
              <a:cs typeface="Arial" panose="020B0604020202020204" pitchFamily="34" charset="0"/>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Number Placeholder 4">
            <a:extLst>
              <a:ext uri="{FF2B5EF4-FFF2-40B4-BE49-F238E27FC236}">
                <a16:creationId xmlns:a16="http://schemas.microsoft.com/office/drawing/2014/main" id="{7025CBF6-7032-529F-6538-C202F08091B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45D3BF5-8E79-4E93-A267-F6601A6F6B19}"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146</a:t>
            </a:fld>
            <a:endParaRPr lang="en-US" altLang="en-US" sz="1400">
              <a:solidFill>
                <a:srgbClr val="FF3300"/>
              </a:solidFill>
              <a:latin typeface="Tahoma" panose="020B0604030504040204" pitchFamily="34" charset="0"/>
              <a:cs typeface="Arial" panose="020B0604020202020204" pitchFamily="34" charset="0"/>
            </a:endParaRPr>
          </a:p>
        </p:txBody>
      </p:sp>
      <p:pic>
        <p:nvPicPr>
          <p:cNvPr id="75779" name="Picture 5">
            <a:extLst>
              <a:ext uri="{FF2B5EF4-FFF2-40B4-BE49-F238E27FC236}">
                <a16:creationId xmlns:a16="http://schemas.microsoft.com/office/drawing/2014/main" id="{6A64D519-AFBA-3DE5-F55E-9F2D68EF40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57213"/>
            <a:ext cx="899160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5">
            <a:extLst>
              <a:ext uri="{FF2B5EF4-FFF2-40B4-BE49-F238E27FC236}">
                <a16:creationId xmlns:a16="http://schemas.microsoft.com/office/drawing/2014/main" id="{8655B4BE-4D33-60D9-BBE0-3672AE737AEC}"/>
              </a:ext>
            </a:extLst>
          </p:cNvPr>
          <p:cNvSpPr>
            <a:spLocks noGrp="1"/>
          </p:cNvSpPr>
          <p:nvPr>
            <p:ph type="title"/>
          </p:nvPr>
        </p:nvSpPr>
        <p:spPr>
          <a:xfrm>
            <a:off x="457200" y="-22225"/>
            <a:ext cx="8229600" cy="1143000"/>
          </a:xfrm>
        </p:spPr>
        <p:txBody>
          <a:bodyPr/>
          <a:lstStyle/>
          <a:p>
            <a:r>
              <a:rPr lang="en-IN" altLang="en-US"/>
              <a:t>Bank Regulations</a:t>
            </a:r>
          </a:p>
        </p:txBody>
      </p:sp>
      <p:sp>
        <p:nvSpPr>
          <p:cNvPr id="73731" name="Content Placeholder 1">
            <a:extLst>
              <a:ext uri="{FF2B5EF4-FFF2-40B4-BE49-F238E27FC236}">
                <a16:creationId xmlns:a16="http://schemas.microsoft.com/office/drawing/2014/main" id="{6782267E-8D39-A2D5-1A98-55572F1DDF9A}"/>
              </a:ext>
            </a:extLst>
          </p:cNvPr>
          <p:cNvSpPr>
            <a:spLocks noGrp="1"/>
          </p:cNvSpPr>
          <p:nvPr>
            <p:ph idx="1"/>
          </p:nvPr>
        </p:nvSpPr>
        <p:spPr>
          <a:xfrm>
            <a:off x="457200" y="1052736"/>
            <a:ext cx="8229600" cy="4038600"/>
          </a:xfrm>
          <a:ln>
            <a:solidFill>
              <a:schemeClr val="tx1"/>
            </a:solidFill>
          </a:ln>
        </p:spPr>
        <p:txBody>
          <a:bodyPr/>
          <a:lstStyle/>
          <a:p>
            <a:pPr marL="0" indent="0">
              <a:buFont typeface="Wingdings" panose="05000000000000000000" pitchFamily="2" charset="2"/>
              <a:buNone/>
              <a:defRPr/>
            </a:pPr>
            <a:r>
              <a:rPr lang="en-IN" dirty="0"/>
              <a:t>For traditional banks, the government typically:</a:t>
            </a:r>
          </a:p>
          <a:p>
            <a:pPr>
              <a:defRPr/>
            </a:pPr>
            <a:r>
              <a:rPr lang="en-IN" dirty="0"/>
              <a:t>Imposes minimum reserve requirements</a:t>
            </a:r>
          </a:p>
          <a:p>
            <a:pPr>
              <a:defRPr/>
            </a:pPr>
            <a:r>
              <a:rPr lang="en-IN" dirty="0"/>
              <a:t>Regulates </a:t>
            </a:r>
            <a:r>
              <a:rPr lang="en-IN" dirty="0" err="1"/>
              <a:t>behavior</a:t>
            </a:r>
            <a:endParaRPr lang="en-IN" dirty="0"/>
          </a:p>
          <a:p>
            <a:pPr>
              <a:defRPr/>
            </a:pPr>
            <a:r>
              <a:rPr lang="en-IN" dirty="0"/>
              <a:t>Investments</a:t>
            </a:r>
          </a:p>
          <a:p>
            <a:pPr>
              <a:defRPr/>
            </a:pPr>
            <a:r>
              <a:rPr lang="en-IN" dirty="0"/>
              <a:t>Insures depositors against losses</a:t>
            </a:r>
          </a:p>
          <a:p>
            <a:pPr marL="0" indent="0">
              <a:buFont typeface="Wingdings" panose="05000000000000000000" pitchFamily="2" charset="2"/>
              <a:buNone/>
              <a:defRPr/>
            </a:pPr>
            <a:endParaRPr lang="en-IN" dirty="0"/>
          </a:p>
        </p:txBody>
      </p:sp>
      <p:sp>
        <p:nvSpPr>
          <p:cNvPr id="76804" name="Slide Number Placeholder 4">
            <a:extLst>
              <a:ext uri="{FF2B5EF4-FFF2-40B4-BE49-F238E27FC236}">
                <a16:creationId xmlns:a16="http://schemas.microsoft.com/office/drawing/2014/main" id="{DBA45718-DDFC-C580-5814-DB5A643C8BD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9941840B-7BF3-4136-B6DD-BCDE0967E99E}"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147</a:t>
            </a:fld>
            <a:endParaRPr lang="en-US" altLang="en-US" sz="1400">
              <a:solidFill>
                <a:srgbClr val="FF3300"/>
              </a:solidFill>
              <a:latin typeface="Tahoma" panose="020B0604030504040204" pitchFamily="34" charset="0"/>
              <a:cs typeface="Arial" panose="020B0604020202020204" pitchFamily="34" charset="0"/>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5">
            <a:extLst>
              <a:ext uri="{FF2B5EF4-FFF2-40B4-BE49-F238E27FC236}">
                <a16:creationId xmlns:a16="http://schemas.microsoft.com/office/drawing/2014/main" id="{AED60866-4522-8384-2DFC-A461E3A783E8}"/>
              </a:ext>
            </a:extLst>
          </p:cNvPr>
          <p:cNvSpPr>
            <a:spLocks noGrp="1"/>
          </p:cNvSpPr>
          <p:nvPr>
            <p:ph type="title"/>
          </p:nvPr>
        </p:nvSpPr>
        <p:spPr>
          <a:xfrm>
            <a:off x="457200" y="-22225"/>
            <a:ext cx="8229600" cy="1143000"/>
          </a:xfrm>
        </p:spPr>
        <p:txBody>
          <a:bodyPr/>
          <a:lstStyle/>
          <a:p>
            <a:r>
              <a:rPr lang="en-IN" altLang="en-US" dirty="0"/>
              <a:t>Proof of Reserve – Bit coin Exchanges</a:t>
            </a:r>
          </a:p>
        </p:txBody>
      </p:sp>
      <p:sp>
        <p:nvSpPr>
          <p:cNvPr id="74755" name="Content Placeholder 1">
            <a:extLst>
              <a:ext uri="{FF2B5EF4-FFF2-40B4-BE49-F238E27FC236}">
                <a16:creationId xmlns:a16="http://schemas.microsoft.com/office/drawing/2014/main" id="{F7221C70-7BA7-CC4C-309C-2C8E75BED647}"/>
              </a:ext>
            </a:extLst>
          </p:cNvPr>
          <p:cNvSpPr>
            <a:spLocks noGrp="1"/>
          </p:cNvSpPr>
          <p:nvPr>
            <p:ph idx="1"/>
          </p:nvPr>
        </p:nvSpPr>
        <p:spPr>
          <a:xfrm>
            <a:off x="457200" y="980728"/>
            <a:ext cx="8229600" cy="4670425"/>
          </a:xfrm>
          <a:ln>
            <a:solidFill>
              <a:schemeClr val="tx1"/>
            </a:solidFill>
          </a:ln>
        </p:spPr>
        <p:txBody>
          <a:bodyPr/>
          <a:lstStyle/>
          <a:p>
            <a:pPr>
              <a:defRPr/>
            </a:pPr>
            <a:r>
              <a:rPr lang="en-US" dirty="0"/>
              <a:t>To increase the customers' amount of comfort, the exchange can do some cryptographic trick called </a:t>
            </a:r>
            <a:r>
              <a:rPr lang="en-US" b="1" dirty="0"/>
              <a:t>Proof of Reserve</a:t>
            </a:r>
          </a:p>
          <a:p>
            <a:pPr marL="0" indent="0">
              <a:buFont typeface="Wingdings" panose="05000000000000000000" pitchFamily="2" charset="2"/>
              <a:buNone/>
              <a:defRPr/>
            </a:pPr>
            <a:r>
              <a:rPr lang="en-US" dirty="0"/>
              <a:t>For example it could have the 25% of the deposits, that people made, available for withdrawal</a:t>
            </a:r>
          </a:p>
          <a:p>
            <a:pPr marL="0" indent="0">
              <a:buFont typeface="Wingdings" panose="05000000000000000000" pitchFamily="2" charset="2"/>
              <a:buNone/>
              <a:defRPr/>
            </a:pPr>
            <a:r>
              <a:rPr lang="en-US" dirty="0"/>
              <a:t>The Proof of Reserve is made of </a:t>
            </a:r>
            <a:r>
              <a:rPr lang="en-US" dirty="0">
                <a:solidFill>
                  <a:srgbClr val="FF0000"/>
                </a:solidFill>
              </a:rPr>
              <a:t>two pieces</a:t>
            </a:r>
            <a:r>
              <a:rPr lang="en-US" dirty="0"/>
              <a:t>:</a:t>
            </a:r>
          </a:p>
          <a:p>
            <a:pPr>
              <a:defRPr/>
            </a:pPr>
            <a:r>
              <a:rPr lang="en-US" dirty="0"/>
              <a:t>prove </a:t>
            </a:r>
            <a:r>
              <a:rPr lang="en-US" b="1" dirty="0"/>
              <a:t>how much reserve</a:t>
            </a:r>
            <a:r>
              <a:rPr lang="en-US" dirty="0"/>
              <a:t> it's holding.</a:t>
            </a:r>
          </a:p>
          <a:p>
            <a:pPr>
              <a:defRPr/>
            </a:pPr>
            <a:r>
              <a:rPr lang="en-US" dirty="0"/>
              <a:t>prove </a:t>
            </a:r>
            <a:r>
              <a:rPr lang="en-US" b="1" dirty="0"/>
              <a:t>how many</a:t>
            </a:r>
            <a:r>
              <a:rPr lang="en-US" dirty="0"/>
              <a:t> </a:t>
            </a:r>
            <a:r>
              <a:rPr lang="en-US" b="1" dirty="0"/>
              <a:t>demand deposits</a:t>
            </a:r>
            <a:r>
              <a:rPr lang="en-US" dirty="0"/>
              <a:t> the group holds</a:t>
            </a:r>
          </a:p>
          <a:p>
            <a:pPr marL="0" indent="0">
              <a:buFont typeface="Wingdings" panose="05000000000000000000" pitchFamily="2" charset="2"/>
              <a:buNone/>
              <a:defRPr/>
            </a:pPr>
            <a:r>
              <a:rPr lang="en-US" dirty="0"/>
              <a:t>With these </a:t>
            </a:r>
            <a:r>
              <a:rPr lang="en-US" b="1" dirty="0">
                <a:solidFill>
                  <a:srgbClr val="FF0000"/>
                </a:solidFill>
              </a:rPr>
              <a:t>two things</a:t>
            </a:r>
            <a:r>
              <a:rPr lang="en-US" dirty="0"/>
              <a:t>, it is enough to divide those into numbers to obtain the amount of </a:t>
            </a:r>
            <a:r>
              <a:rPr lang="en-US" b="1" dirty="0"/>
              <a:t>fractional reserve</a:t>
            </a:r>
            <a:r>
              <a:rPr lang="en-US" dirty="0"/>
              <a:t>.</a:t>
            </a:r>
          </a:p>
          <a:p>
            <a:pPr marL="0" indent="0">
              <a:buFont typeface="Wingdings" panose="05000000000000000000" pitchFamily="2" charset="2"/>
              <a:buNone/>
              <a:defRPr/>
            </a:pPr>
            <a:endParaRPr lang="en-IN" dirty="0"/>
          </a:p>
        </p:txBody>
      </p:sp>
      <p:sp>
        <p:nvSpPr>
          <p:cNvPr id="77828" name="Slide Number Placeholder 4">
            <a:extLst>
              <a:ext uri="{FF2B5EF4-FFF2-40B4-BE49-F238E27FC236}">
                <a16:creationId xmlns:a16="http://schemas.microsoft.com/office/drawing/2014/main" id="{C34FFCDC-B8D8-13BE-810B-39D52E09B6E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43B1A338-CA3D-4303-B58E-8F85D626D5DE}"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148</a:t>
            </a:fld>
            <a:endParaRPr lang="en-US" altLang="en-US" sz="1400">
              <a:solidFill>
                <a:srgbClr val="FF3300"/>
              </a:solidFill>
              <a:latin typeface="Tahoma" panose="020B0604030504040204" pitchFamily="34" charset="0"/>
              <a:cs typeface="Arial" panose="020B0604020202020204" pitchFamily="34" charset="0"/>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Content Placeholder 1">
            <a:extLst>
              <a:ext uri="{FF2B5EF4-FFF2-40B4-BE49-F238E27FC236}">
                <a16:creationId xmlns:a16="http://schemas.microsoft.com/office/drawing/2014/main" id="{AF05235D-C951-2012-32DB-F0911E0758BC}"/>
              </a:ext>
            </a:extLst>
          </p:cNvPr>
          <p:cNvSpPr>
            <a:spLocks noGrp="1"/>
          </p:cNvSpPr>
          <p:nvPr>
            <p:ph idx="1"/>
          </p:nvPr>
        </p:nvSpPr>
        <p:spPr>
          <a:xfrm>
            <a:off x="437009" y="390524"/>
            <a:ext cx="8534400" cy="5990803"/>
          </a:xfrm>
          <a:ln>
            <a:solidFill>
              <a:schemeClr val="tx1"/>
            </a:solidFill>
          </a:ln>
        </p:spPr>
        <p:txBody>
          <a:bodyPr/>
          <a:lstStyle/>
          <a:p>
            <a:pPr marL="0" indent="0">
              <a:buFont typeface="Wingdings" panose="05000000000000000000" pitchFamily="2" charset="2"/>
              <a:buNone/>
              <a:defRPr/>
            </a:pPr>
            <a:r>
              <a:rPr lang="en-IN" sz="2800" b="1" dirty="0">
                <a:solidFill>
                  <a:srgbClr val="002060"/>
                </a:solidFill>
              </a:rPr>
              <a:t>Prove the Reserve Amount:</a:t>
            </a:r>
          </a:p>
          <a:p>
            <a:pPr>
              <a:defRPr/>
            </a:pPr>
            <a:r>
              <a:rPr lang="en-US" dirty="0"/>
              <a:t>The company publishes a valid payment-to-self transaction of that amount</a:t>
            </a:r>
          </a:p>
          <a:p>
            <a:pPr marL="0" indent="0">
              <a:buFont typeface="Wingdings" panose="05000000000000000000" pitchFamily="2" charset="2"/>
              <a:buNone/>
              <a:defRPr/>
            </a:pPr>
            <a:r>
              <a:rPr lang="en-US" dirty="0"/>
              <a:t> For example, if it declares to own 100000 BTC, it creates a valid transaction that pays 100000 BTC to itself. </a:t>
            </a:r>
          </a:p>
          <a:p>
            <a:pPr marL="0" indent="0">
              <a:buFont typeface="Wingdings" panose="05000000000000000000" pitchFamily="2" charset="2"/>
              <a:buNone/>
              <a:defRPr/>
            </a:pPr>
            <a:r>
              <a:rPr lang="en-US" dirty="0"/>
              <a:t>Then it signs, with the same private key used for the payment-to-self  transaction, a random string generated by some impartial party</a:t>
            </a:r>
          </a:p>
          <a:p>
            <a:pPr marL="0" indent="0">
              <a:buFont typeface="Wingdings" panose="05000000000000000000" pitchFamily="2" charset="2"/>
              <a:buNone/>
              <a:defRPr/>
            </a:pPr>
            <a:r>
              <a:rPr lang="en-US" dirty="0"/>
              <a:t>This proves that someone who knew the private key was a participant in the proof of reserve</a:t>
            </a:r>
          </a:p>
          <a:p>
            <a:pPr marL="0" indent="0">
              <a:buFont typeface="Wingdings" panose="05000000000000000000" pitchFamily="2" charset="2"/>
              <a:buNone/>
              <a:defRPr/>
            </a:pPr>
            <a:r>
              <a:rPr lang="en-US" dirty="0"/>
              <a:t>This shows that whoever owns 100000 BTC is willing to cooperate with the process. </a:t>
            </a:r>
            <a:endParaRPr lang="en-IN" dirty="0"/>
          </a:p>
        </p:txBody>
      </p:sp>
      <p:sp>
        <p:nvSpPr>
          <p:cNvPr id="78851" name="Slide Number Placeholder 4">
            <a:extLst>
              <a:ext uri="{FF2B5EF4-FFF2-40B4-BE49-F238E27FC236}">
                <a16:creationId xmlns:a16="http://schemas.microsoft.com/office/drawing/2014/main" id="{0C67C053-2AC5-0810-0230-891CDB981CA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C06BC1C0-4092-4AC0-B13A-69B7CF36769B}"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149</a:t>
            </a:fld>
            <a:endParaRPr lang="en-US" altLang="en-US" sz="1400">
              <a:solidFill>
                <a:srgbClr val="FF3300"/>
              </a:solidFill>
              <a:latin typeface="Tahoma" panose="020B0604030504040204" pitchFamily="34" charset="0"/>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26" name="Slide Number Placeholder 1">
            <a:extLst>
              <a:ext uri="{FF2B5EF4-FFF2-40B4-BE49-F238E27FC236}">
                <a16:creationId xmlns:a16="http://schemas.microsoft.com/office/drawing/2014/main" id="{44D50753-1E7D-64DE-952C-7C495F37097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01D426D-F1CD-4F2B-8621-7809AD693AA0}" type="slidenum">
              <a:rPr lang="es-ES" altLang="en-US" sz="1400" smtClean="0"/>
              <a:pPr>
                <a:spcBef>
                  <a:spcPct val="0"/>
                </a:spcBef>
                <a:buFontTx/>
                <a:buNone/>
              </a:pPr>
              <a:t>15</a:t>
            </a:fld>
            <a:endParaRPr lang="es-ES" altLang="en-US" sz="1400"/>
          </a:p>
        </p:txBody>
      </p:sp>
      <p:sp>
        <p:nvSpPr>
          <p:cNvPr id="2" name="TextBox 1">
            <a:extLst>
              <a:ext uri="{FF2B5EF4-FFF2-40B4-BE49-F238E27FC236}">
                <a16:creationId xmlns:a16="http://schemas.microsoft.com/office/drawing/2014/main" id="{A9F743A0-85C1-8C28-74C6-977D95859D60}"/>
              </a:ext>
            </a:extLst>
          </p:cNvPr>
          <p:cNvSpPr txBox="1"/>
          <p:nvPr/>
        </p:nvSpPr>
        <p:spPr>
          <a:xfrm>
            <a:off x="304800" y="115888"/>
            <a:ext cx="8534400" cy="6372225"/>
          </a:xfrm>
          <a:prstGeom prst="rect">
            <a:avLst/>
          </a:prstGeom>
          <a:noFill/>
          <a:ln>
            <a:solidFill>
              <a:schemeClr val="tx2"/>
            </a:solidFill>
          </a:ln>
        </p:spPr>
        <p:txBody>
          <a:bodyPr>
            <a:spAutoFit/>
          </a:bodyPr>
          <a:lstStyle/>
          <a:p>
            <a:pPr>
              <a:defRPr/>
            </a:pPr>
            <a:r>
              <a:rPr lang="en-US" sz="2400" u="sng" dirty="0">
                <a:solidFill>
                  <a:srgbClr val="FF0000"/>
                </a:solidFill>
                <a:latin typeface="Garamond" panose="02020404030301010803" pitchFamily="18" charset="0"/>
              </a:rPr>
              <a:t>Advantages of Distributed System – </a:t>
            </a:r>
          </a:p>
          <a:p>
            <a:pPr marL="342900" indent="-342900">
              <a:buFont typeface="Arial" panose="020B0604020202020204" pitchFamily="34" charset="0"/>
              <a:buChar char="•"/>
              <a:defRPr/>
            </a:pPr>
            <a:r>
              <a:rPr lang="en-US" sz="2400" dirty="0">
                <a:solidFill>
                  <a:srgbClr val="273239"/>
                </a:solidFill>
                <a:latin typeface="Garamond" panose="02020404030301010803" pitchFamily="18" charset="0"/>
              </a:rPr>
              <a:t>Low latency than a centralized system – Distributed systems have low latency because of high geographical spread, hence leading to less time to get a response</a:t>
            </a:r>
          </a:p>
          <a:p>
            <a:pPr>
              <a:defRPr/>
            </a:pPr>
            <a:r>
              <a:rPr lang="en-US" sz="2400" b="1" u="sng" dirty="0">
                <a:solidFill>
                  <a:srgbClr val="FF0000"/>
                </a:solidFill>
                <a:latin typeface="Garamond" panose="02020404030301010803" pitchFamily="18" charset="0"/>
              </a:rPr>
              <a:t>Disadvantages of Distributed System – </a:t>
            </a:r>
          </a:p>
          <a:p>
            <a:pPr marL="342900" indent="-342900">
              <a:buFont typeface="Arial" panose="020B0604020202020204" pitchFamily="34" charset="0"/>
              <a:buChar char="•"/>
              <a:defRPr/>
            </a:pPr>
            <a:r>
              <a:rPr lang="en-US" sz="2400" dirty="0">
                <a:solidFill>
                  <a:srgbClr val="273239"/>
                </a:solidFill>
                <a:latin typeface="Garamond" panose="02020404030301010803" pitchFamily="18" charset="0"/>
              </a:rPr>
              <a:t>Difficult to achieve </a:t>
            </a:r>
            <a:r>
              <a:rPr lang="en-US" sz="2400" u="sng" dirty="0">
                <a:solidFill>
                  <a:srgbClr val="273239"/>
                </a:solidFill>
                <a:latin typeface="Garamond" panose="02020404030301010803" pitchFamily="18" charset="0"/>
                <a:hlinkClick r:id="rId2"/>
              </a:rPr>
              <a:t>consensus</a:t>
            </a:r>
            <a:endParaRPr lang="en-US" sz="2400" u="sng" dirty="0">
              <a:solidFill>
                <a:srgbClr val="273239"/>
              </a:solidFill>
              <a:latin typeface="Garamond" panose="02020404030301010803" pitchFamily="18" charset="0"/>
            </a:endParaRPr>
          </a:p>
          <a:p>
            <a:pPr marL="342900" indent="-342900">
              <a:buFont typeface="Arial" panose="020B0604020202020204" pitchFamily="34" charset="0"/>
              <a:buChar char="•"/>
              <a:defRPr/>
            </a:pPr>
            <a:r>
              <a:rPr lang="en-US" sz="2400" dirty="0">
                <a:solidFill>
                  <a:srgbClr val="273239"/>
                </a:solidFill>
                <a:latin typeface="Garamond" panose="02020404030301010803" pitchFamily="18" charset="0"/>
              </a:rPr>
              <a:t>The conventional way of logging events by absolute time they occur is not possible here</a:t>
            </a:r>
          </a:p>
          <a:p>
            <a:pPr marL="342900" indent="-342900">
              <a:buFont typeface="Arial" panose="020B0604020202020204" pitchFamily="34" charset="0"/>
              <a:buChar char="•"/>
              <a:defRPr/>
            </a:pPr>
            <a:endParaRPr lang="en-US" sz="2400" dirty="0">
              <a:solidFill>
                <a:srgbClr val="273239"/>
              </a:solidFill>
              <a:latin typeface="Garamond" panose="02020404030301010803" pitchFamily="18" charset="0"/>
            </a:endParaRPr>
          </a:p>
          <a:p>
            <a:pPr marL="342900" indent="-342900">
              <a:buFont typeface="Arial" panose="020B0604020202020204" pitchFamily="34" charset="0"/>
              <a:buChar char="•"/>
              <a:defRPr/>
            </a:pPr>
            <a:endParaRPr lang="en-US" sz="2400" dirty="0">
              <a:solidFill>
                <a:srgbClr val="273239"/>
              </a:solidFill>
              <a:latin typeface="Garamond" panose="02020404030301010803" pitchFamily="18" charset="0"/>
            </a:endParaRPr>
          </a:p>
          <a:p>
            <a:pPr marL="342900" indent="-342900">
              <a:buFont typeface="Arial" panose="020B0604020202020204" pitchFamily="34" charset="0"/>
              <a:buChar char="•"/>
              <a:defRPr/>
            </a:pPr>
            <a:endParaRPr lang="en-US" sz="2400" dirty="0">
              <a:solidFill>
                <a:srgbClr val="273239"/>
              </a:solidFill>
              <a:latin typeface="Garamond" panose="02020404030301010803" pitchFamily="18" charset="0"/>
            </a:endParaRPr>
          </a:p>
          <a:p>
            <a:pPr marL="342900" indent="-342900">
              <a:buFont typeface="Arial" panose="020B0604020202020204" pitchFamily="34" charset="0"/>
              <a:buChar char="•"/>
              <a:defRPr/>
            </a:pPr>
            <a:endParaRPr lang="en-US" sz="2400" dirty="0">
              <a:solidFill>
                <a:srgbClr val="273239"/>
              </a:solidFill>
              <a:latin typeface="Garamond" panose="02020404030301010803" pitchFamily="18" charset="0"/>
            </a:endParaRPr>
          </a:p>
          <a:p>
            <a:pPr marL="342900" indent="-342900">
              <a:buFont typeface="Arial" panose="020B0604020202020204" pitchFamily="34" charset="0"/>
              <a:buChar char="•"/>
              <a:defRPr/>
            </a:pPr>
            <a:endParaRPr lang="en-US" sz="2400" dirty="0">
              <a:solidFill>
                <a:srgbClr val="273239"/>
              </a:solidFill>
              <a:latin typeface="Garamond" panose="02020404030301010803" pitchFamily="18" charset="0"/>
            </a:endParaRPr>
          </a:p>
          <a:p>
            <a:pPr marL="342900" indent="-342900">
              <a:buFont typeface="Arial" panose="020B0604020202020204" pitchFamily="34" charset="0"/>
              <a:buChar char="•"/>
              <a:defRPr/>
            </a:pPr>
            <a:endParaRPr lang="en-US" sz="2400" dirty="0">
              <a:solidFill>
                <a:srgbClr val="273239"/>
              </a:solidFill>
              <a:latin typeface="Garamond" panose="02020404030301010803" pitchFamily="18" charset="0"/>
            </a:endParaRPr>
          </a:p>
          <a:p>
            <a:pPr marL="342900" indent="-342900">
              <a:buFont typeface="Arial" panose="020B0604020202020204" pitchFamily="34" charset="0"/>
              <a:buChar char="•"/>
              <a:defRPr/>
            </a:pPr>
            <a:endParaRPr lang="en-US" sz="2400" dirty="0">
              <a:solidFill>
                <a:srgbClr val="273239"/>
              </a:solidFill>
              <a:latin typeface="Garamond" panose="02020404030301010803" pitchFamily="18" charset="0"/>
            </a:endParaRPr>
          </a:p>
          <a:p>
            <a:pPr marL="342900" indent="-342900">
              <a:buFont typeface="Arial" panose="020B0604020202020204" pitchFamily="34" charset="0"/>
              <a:buChar char="•"/>
              <a:defRPr/>
            </a:pPr>
            <a:endParaRPr lang="en-US" sz="2400" dirty="0">
              <a:solidFill>
                <a:srgbClr val="273239"/>
              </a:solidFill>
              <a:latin typeface="Garamond" panose="02020404030301010803" pitchFamily="18" charset="0"/>
            </a:endParaRPr>
          </a:p>
          <a:p>
            <a:pPr marL="342900" indent="-342900">
              <a:buFont typeface="Arial" panose="020B0604020202020204" pitchFamily="34" charset="0"/>
              <a:buChar char="•"/>
              <a:defRPr/>
            </a:pPr>
            <a:endParaRPr lang="en-US" sz="2400" dirty="0">
              <a:solidFill>
                <a:srgbClr val="273239"/>
              </a:solidFill>
              <a:latin typeface="Garamond" panose="02020404030301010803" pitchFamily="18" charset="0"/>
            </a:endParaRPr>
          </a:p>
        </p:txBody>
      </p:sp>
      <p:pic>
        <p:nvPicPr>
          <p:cNvPr id="26628" name="Picture 2">
            <a:extLst>
              <a:ext uri="{FF2B5EF4-FFF2-40B4-BE49-F238E27FC236}">
                <a16:creationId xmlns:a16="http://schemas.microsoft.com/office/drawing/2014/main" id="{FAF68D5E-4B10-85D7-9F64-9C8A3E6852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3284538"/>
            <a:ext cx="7704138" cy="30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Content Placeholder 1">
            <a:extLst>
              <a:ext uri="{FF2B5EF4-FFF2-40B4-BE49-F238E27FC236}">
                <a16:creationId xmlns:a16="http://schemas.microsoft.com/office/drawing/2014/main" id="{5A25DC53-D83E-6B76-3A04-93C9972C4534}"/>
              </a:ext>
            </a:extLst>
          </p:cNvPr>
          <p:cNvSpPr>
            <a:spLocks noGrp="1"/>
          </p:cNvSpPr>
          <p:nvPr>
            <p:ph idx="1"/>
          </p:nvPr>
        </p:nvSpPr>
        <p:spPr>
          <a:xfrm>
            <a:off x="457200" y="381000"/>
            <a:ext cx="8229600" cy="5856312"/>
          </a:xfrm>
          <a:ln>
            <a:solidFill>
              <a:schemeClr val="tx1"/>
            </a:solidFill>
          </a:ln>
        </p:spPr>
        <p:txBody>
          <a:bodyPr/>
          <a:lstStyle/>
          <a:p>
            <a:pPr marL="0" indent="0">
              <a:buFont typeface="Wingdings" panose="05000000000000000000" pitchFamily="2" charset="2"/>
              <a:buNone/>
            </a:pPr>
            <a:r>
              <a:rPr lang="en-IN" altLang="en-US" sz="3200" b="1" dirty="0">
                <a:solidFill>
                  <a:srgbClr val="002060"/>
                </a:solidFill>
              </a:rPr>
              <a:t>Prove the number of deposits</a:t>
            </a:r>
          </a:p>
          <a:p>
            <a:r>
              <a:rPr lang="en-US" altLang="en-US" dirty="0"/>
              <a:t>we use a trick related to the </a:t>
            </a:r>
            <a:r>
              <a:rPr lang="en-US" altLang="en-US" dirty="0">
                <a:hlinkClick r:id="rId2"/>
              </a:rPr>
              <a:t>Merkle tree</a:t>
            </a:r>
            <a:r>
              <a:rPr lang="en-US" altLang="en-US" dirty="0"/>
              <a:t>. </a:t>
            </a:r>
          </a:p>
          <a:p>
            <a:r>
              <a:rPr lang="en-US" altLang="en-US" dirty="0"/>
              <a:t>It's a binary tree built with hash pointers</a:t>
            </a:r>
          </a:p>
          <a:p>
            <a:r>
              <a:rPr lang="en-US" altLang="en-US" dirty="0"/>
              <a:t> Its pointers tell where to find the information and its hash</a:t>
            </a:r>
          </a:p>
          <a:p>
            <a:r>
              <a:rPr lang="en-US" altLang="en-US" dirty="0"/>
              <a:t>We can </a:t>
            </a:r>
            <a:r>
              <a:rPr lang="en-US" altLang="en-US" b="1" dirty="0">
                <a:solidFill>
                  <a:srgbClr val="002060"/>
                </a:solidFill>
              </a:rPr>
              <a:t>add to every hash pointer a label with the total monetary </a:t>
            </a:r>
            <a:r>
              <a:rPr lang="en-US" altLang="en-US" dirty="0"/>
              <a:t>value in Bitcoin of all the things underneath that pointer in the tree</a:t>
            </a:r>
          </a:p>
          <a:p>
            <a:r>
              <a:rPr lang="en-US" altLang="en-US" dirty="0"/>
              <a:t>At the bottom, we can place all the customers' accounts and  combine them in a Merkle tree so that the hash pointer coming out of each node is labeled with the sum of the two hash pointers below</a:t>
            </a:r>
            <a:endParaRPr lang="en-IN" altLang="en-US" dirty="0"/>
          </a:p>
        </p:txBody>
      </p:sp>
      <p:sp>
        <p:nvSpPr>
          <p:cNvPr id="79875" name="Slide Number Placeholder 4">
            <a:extLst>
              <a:ext uri="{FF2B5EF4-FFF2-40B4-BE49-F238E27FC236}">
                <a16:creationId xmlns:a16="http://schemas.microsoft.com/office/drawing/2014/main" id="{56D467B0-60AC-2F71-CE25-515724AFF5E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F6452C21-3F83-491D-8476-CACF3A7488E4}"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150</a:t>
            </a:fld>
            <a:endParaRPr lang="en-US" altLang="en-US" sz="1400">
              <a:solidFill>
                <a:srgbClr val="FF3300"/>
              </a:solidFill>
              <a:latin typeface="Tahoma" panose="020B0604030504040204" pitchFamily="34" charset="0"/>
              <a:cs typeface="Arial" panose="020B0604020202020204" pitchFamily="34" charset="0"/>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Slide Number Placeholder 4">
            <a:extLst>
              <a:ext uri="{FF2B5EF4-FFF2-40B4-BE49-F238E27FC236}">
                <a16:creationId xmlns:a16="http://schemas.microsoft.com/office/drawing/2014/main" id="{C3B10EF8-E726-23D7-7681-F4E0E634ED2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029669A9-37C3-42A3-A5A4-EC1DC3BBBD36}"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151</a:t>
            </a:fld>
            <a:endParaRPr lang="en-US" altLang="en-US" sz="1400">
              <a:solidFill>
                <a:srgbClr val="FF3300"/>
              </a:solidFill>
              <a:latin typeface="Tahoma" panose="020B0604030504040204" pitchFamily="34" charset="0"/>
              <a:cs typeface="Arial" panose="020B0604020202020204" pitchFamily="34" charset="0"/>
            </a:endParaRPr>
          </a:p>
        </p:txBody>
      </p:sp>
      <p:pic>
        <p:nvPicPr>
          <p:cNvPr id="80900" name="Picture 5">
            <a:extLst>
              <a:ext uri="{FF2B5EF4-FFF2-40B4-BE49-F238E27FC236}">
                <a16:creationId xmlns:a16="http://schemas.microsoft.com/office/drawing/2014/main" id="{90455F97-3A46-7342-CB7D-842D434ED6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609600"/>
            <a:ext cx="7418784" cy="526767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Content Placeholder 6">
            <a:extLst>
              <a:ext uri="{FF2B5EF4-FFF2-40B4-BE49-F238E27FC236}">
                <a16:creationId xmlns:a16="http://schemas.microsoft.com/office/drawing/2014/main" id="{EAAC082A-BD3C-2795-486C-1490DBD9E638}"/>
              </a:ext>
            </a:extLst>
          </p:cNvPr>
          <p:cNvSpPr>
            <a:spLocks noGrp="1"/>
          </p:cNvSpPr>
          <p:nvPr>
            <p:ph idx="1"/>
          </p:nvPr>
        </p:nvSpPr>
        <p:spPr>
          <a:xfrm>
            <a:off x="457200" y="95250"/>
            <a:ext cx="8229600" cy="6610350"/>
          </a:xfrm>
          <a:ln>
            <a:solidFill>
              <a:schemeClr val="tx1"/>
            </a:solidFill>
          </a:ln>
        </p:spPr>
        <p:txBody>
          <a:bodyPr/>
          <a:lstStyle/>
          <a:p>
            <a:r>
              <a:rPr lang="en-US" altLang="en-US" dirty="0"/>
              <a:t>The root of the Merkle tree will correspond to the total deposit amount</a:t>
            </a:r>
          </a:p>
          <a:p>
            <a:r>
              <a:rPr lang="en-US" altLang="en-US" dirty="0"/>
              <a:t>The exchange can sign the root of the tree, making a claim that it's valid</a:t>
            </a:r>
          </a:p>
          <a:p>
            <a:r>
              <a:rPr lang="en-US" altLang="en-US" dirty="0"/>
              <a:t>Now each customer can ask to see that they are included in the tree</a:t>
            </a:r>
          </a:p>
          <a:p>
            <a:r>
              <a:rPr lang="en-US" altLang="en-US" dirty="0"/>
              <a:t>The exchange can show the path to the customer account and the customer can check that the hash pointers are consistent all the way down and that starting with its deposit the amount adds up to the total</a:t>
            </a:r>
          </a:p>
          <a:p>
            <a:r>
              <a:rPr lang="en-US" altLang="en-US" dirty="0"/>
              <a:t>If everybody does it, then every branch of the tree is explored and verified.</a:t>
            </a:r>
            <a:endParaRPr lang="en-IN" altLang="en-US" dirty="0"/>
          </a:p>
        </p:txBody>
      </p:sp>
      <p:sp>
        <p:nvSpPr>
          <p:cNvPr id="81923" name="Slide Number Placeholder 4">
            <a:extLst>
              <a:ext uri="{FF2B5EF4-FFF2-40B4-BE49-F238E27FC236}">
                <a16:creationId xmlns:a16="http://schemas.microsoft.com/office/drawing/2014/main" id="{CBC79B9B-4551-178A-364C-DF32493E01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C1A67C1F-A0DC-458F-8DF8-FB8967732E8E}"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152</a:t>
            </a:fld>
            <a:endParaRPr lang="en-US" altLang="en-US" sz="1400" dirty="0">
              <a:solidFill>
                <a:srgbClr val="FF3300"/>
              </a:solidFill>
              <a:latin typeface="Tahoma" panose="020B0604030504040204" pitchFamily="34" charset="0"/>
              <a:cs typeface="Arial" panose="020B0604020202020204" pitchFamily="34" charset="0"/>
            </a:endParaRPr>
          </a:p>
        </p:txBody>
      </p:sp>
      <p:pic>
        <p:nvPicPr>
          <p:cNvPr id="81924" name="Picture 2">
            <a:extLst>
              <a:ext uri="{FF2B5EF4-FFF2-40B4-BE49-F238E27FC236}">
                <a16:creationId xmlns:a16="http://schemas.microsoft.com/office/drawing/2014/main" id="{45C894C8-0BDA-3C35-9B79-28D8815BE8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581400"/>
            <a:ext cx="4724400" cy="278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CE35072-B8CF-E0B0-3D7F-2F38A12AE856}"/>
              </a:ext>
            </a:extLst>
          </p:cNvPr>
          <p:cNvSpPr>
            <a:spLocks noGrp="1"/>
          </p:cNvSpPr>
          <p:nvPr>
            <p:ph idx="1"/>
          </p:nvPr>
        </p:nvSpPr>
        <p:spPr>
          <a:xfrm>
            <a:off x="457200" y="628650"/>
            <a:ext cx="8229600" cy="5392638"/>
          </a:xfrm>
          <a:ln>
            <a:solidFill>
              <a:schemeClr val="tx1"/>
            </a:solidFill>
          </a:ln>
        </p:spPr>
        <p:txBody>
          <a:bodyPr/>
          <a:lstStyle/>
          <a:p>
            <a:pPr marL="0" indent="0">
              <a:buFont typeface="Wingdings" panose="05000000000000000000" pitchFamily="2" charset="2"/>
              <a:buNone/>
              <a:defRPr/>
            </a:pPr>
            <a:r>
              <a:rPr lang="en-US" dirty="0"/>
              <a:t>If the </a:t>
            </a:r>
            <a:r>
              <a:rPr lang="en-US" b="1" dirty="0"/>
              <a:t>two pieces </a:t>
            </a:r>
            <a:r>
              <a:rPr lang="en-US" dirty="0"/>
              <a:t>of proof get correctly verified, then the exchange has proven that:</a:t>
            </a:r>
          </a:p>
          <a:p>
            <a:pPr>
              <a:defRPr/>
            </a:pPr>
            <a:r>
              <a:rPr lang="en-US" dirty="0"/>
              <a:t>they own an amount of at least X Bitcoin of reserve</a:t>
            </a:r>
          </a:p>
          <a:p>
            <a:pPr>
              <a:defRPr/>
            </a:pPr>
            <a:r>
              <a:rPr lang="en-US" dirty="0"/>
              <a:t>the total deposits of the customers correspond to Y</a:t>
            </a:r>
          </a:p>
          <a:p>
            <a:pPr marL="0" indent="0">
              <a:buFont typeface="Wingdings" panose="05000000000000000000" pitchFamily="2" charset="2"/>
              <a:buNone/>
              <a:defRPr/>
            </a:pPr>
            <a:r>
              <a:rPr lang="en-US" dirty="0"/>
              <a:t>So the reserve fraction would be</a:t>
            </a:r>
            <a:r>
              <a:rPr lang="en-US" b="1" dirty="0">
                <a:solidFill>
                  <a:srgbClr val="FF0000"/>
                </a:solidFill>
              </a:rPr>
              <a:t> X/Y</a:t>
            </a:r>
            <a:r>
              <a:rPr lang="en-US" dirty="0"/>
              <a:t>, and it can be compared to what's declared by the company</a:t>
            </a:r>
          </a:p>
          <a:p>
            <a:pPr marL="0" indent="0">
              <a:buFont typeface="Wingdings" panose="05000000000000000000" pitchFamily="2" charset="2"/>
              <a:buNone/>
              <a:defRPr/>
            </a:pPr>
            <a:r>
              <a:rPr lang="en-US" dirty="0"/>
              <a:t>This information can be independently verified by anybody, so it's proof that can increase the trust in the exchange.</a:t>
            </a:r>
          </a:p>
          <a:p>
            <a:pPr marL="0" indent="0">
              <a:buFont typeface="Wingdings" panose="05000000000000000000" pitchFamily="2" charset="2"/>
              <a:buNone/>
              <a:defRPr/>
            </a:pPr>
            <a:r>
              <a:rPr lang="en-US" dirty="0"/>
              <a:t> </a:t>
            </a:r>
          </a:p>
          <a:p>
            <a:pPr marL="0" indent="0">
              <a:buFont typeface="Wingdings" panose="05000000000000000000" pitchFamily="2" charset="2"/>
              <a:buNone/>
              <a:defRPr/>
            </a:pPr>
            <a:endParaRPr lang="en-IN" dirty="0"/>
          </a:p>
        </p:txBody>
      </p:sp>
      <p:sp>
        <p:nvSpPr>
          <p:cNvPr id="82947" name="Slide Number Placeholder 4">
            <a:extLst>
              <a:ext uri="{FF2B5EF4-FFF2-40B4-BE49-F238E27FC236}">
                <a16:creationId xmlns:a16="http://schemas.microsoft.com/office/drawing/2014/main" id="{3CF9A1D9-0EDC-E745-EB40-8B98BD9340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61AF3FD5-549A-409D-9A2D-B196E33E103B}"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153</a:t>
            </a:fld>
            <a:endParaRPr lang="en-US" altLang="en-US" sz="1400" dirty="0">
              <a:solidFill>
                <a:srgbClr val="FF3300"/>
              </a:solidFill>
              <a:latin typeface="Tahoma" panose="020B0604030504040204" pitchFamily="34" charset="0"/>
              <a:cs typeface="Arial" panose="020B0604020202020204" pitchFamily="34" charset="0"/>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5">
            <a:extLst>
              <a:ext uri="{FF2B5EF4-FFF2-40B4-BE49-F238E27FC236}">
                <a16:creationId xmlns:a16="http://schemas.microsoft.com/office/drawing/2014/main" id="{8ED96234-D253-ACC6-3904-45AB5612BF1D}"/>
              </a:ext>
            </a:extLst>
          </p:cNvPr>
          <p:cNvSpPr>
            <a:spLocks noGrp="1"/>
          </p:cNvSpPr>
          <p:nvPr>
            <p:ph type="title"/>
          </p:nvPr>
        </p:nvSpPr>
        <p:spPr>
          <a:xfrm>
            <a:off x="457200" y="-22225"/>
            <a:ext cx="8229600" cy="1143000"/>
          </a:xfrm>
        </p:spPr>
        <p:txBody>
          <a:bodyPr/>
          <a:lstStyle/>
          <a:p>
            <a:r>
              <a:rPr lang="en-IN" altLang="en-US" dirty="0"/>
              <a:t>Payment Services</a:t>
            </a:r>
          </a:p>
        </p:txBody>
      </p:sp>
      <p:sp>
        <p:nvSpPr>
          <p:cNvPr id="81923" name="Content Placeholder 6">
            <a:extLst>
              <a:ext uri="{FF2B5EF4-FFF2-40B4-BE49-F238E27FC236}">
                <a16:creationId xmlns:a16="http://schemas.microsoft.com/office/drawing/2014/main" id="{A8844799-F1C3-F720-40FC-4614577EF61F}"/>
              </a:ext>
            </a:extLst>
          </p:cNvPr>
          <p:cNvSpPr>
            <a:spLocks noGrp="1"/>
          </p:cNvSpPr>
          <p:nvPr>
            <p:ph idx="1"/>
          </p:nvPr>
        </p:nvSpPr>
        <p:spPr>
          <a:xfrm>
            <a:off x="350838" y="944563"/>
            <a:ext cx="8229600" cy="4038600"/>
          </a:xfrm>
          <a:ln>
            <a:solidFill>
              <a:schemeClr val="tx1"/>
            </a:solidFill>
          </a:ln>
        </p:spPr>
        <p:txBody>
          <a:bodyPr/>
          <a:lstStyle/>
          <a:p>
            <a:pPr marL="0" indent="0">
              <a:buFont typeface="Wingdings" panose="05000000000000000000" pitchFamily="2" charset="2"/>
              <a:buNone/>
              <a:defRPr/>
            </a:pPr>
            <a:r>
              <a:rPr lang="en-IN" sz="2400" b="1" dirty="0">
                <a:solidFill>
                  <a:srgbClr val="002060"/>
                </a:solidFill>
              </a:rPr>
              <a:t>Scenario – Merchant accepts bitcoin</a:t>
            </a:r>
          </a:p>
          <a:p>
            <a:pPr marL="0" indent="0">
              <a:buFont typeface="Wingdings" panose="05000000000000000000" pitchFamily="2" charset="2"/>
              <a:buNone/>
              <a:defRPr/>
            </a:pPr>
            <a:r>
              <a:rPr lang="en-IN" dirty="0"/>
              <a:t>Merchants want to</a:t>
            </a:r>
          </a:p>
          <a:p>
            <a:pPr>
              <a:defRPr/>
            </a:pPr>
            <a:r>
              <a:rPr lang="en-IN" dirty="0"/>
              <a:t>To receive dollars </a:t>
            </a:r>
          </a:p>
          <a:p>
            <a:pPr>
              <a:defRPr/>
            </a:pPr>
            <a:r>
              <a:rPr lang="en-IN" dirty="0"/>
              <a:t>Simple deployment</a:t>
            </a:r>
          </a:p>
          <a:p>
            <a:pPr>
              <a:defRPr/>
            </a:pPr>
            <a:r>
              <a:rPr lang="en-IN" dirty="0"/>
              <a:t>Low risk( tech risk, security risk, exchange rate risk)</a:t>
            </a:r>
          </a:p>
          <a:p>
            <a:pPr marL="0" indent="0">
              <a:buFont typeface="Wingdings" panose="05000000000000000000" pitchFamily="2" charset="2"/>
              <a:buNone/>
              <a:defRPr/>
            </a:pPr>
            <a:endParaRPr lang="en-IN" dirty="0"/>
          </a:p>
          <a:p>
            <a:pPr marL="0" indent="0">
              <a:buFont typeface="Wingdings" panose="05000000000000000000" pitchFamily="2" charset="2"/>
              <a:buNone/>
              <a:defRPr/>
            </a:pPr>
            <a:r>
              <a:rPr lang="en-IN" dirty="0"/>
              <a:t>The goal of payment service is to satisfy both customers and merchants to carry out their tasks with ease</a:t>
            </a:r>
          </a:p>
        </p:txBody>
      </p:sp>
      <p:sp>
        <p:nvSpPr>
          <p:cNvPr id="83972" name="Slide Number Placeholder 4">
            <a:extLst>
              <a:ext uri="{FF2B5EF4-FFF2-40B4-BE49-F238E27FC236}">
                <a16:creationId xmlns:a16="http://schemas.microsoft.com/office/drawing/2014/main" id="{3D4ACA3E-732A-35E6-4B6E-9746087B6BD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D3D8A477-6FCC-437C-BC86-0040D4B7D317}"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154</a:t>
            </a:fld>
            <a:endParaRPr lang="en-US" altLang="en-US" sz="1400" dirty="0">
              <a:solidFill>
                <a:srgbClr val="FF3300"/>
              </a:solidFill>
              <a:latin typeface="Tahoma" panose="020B0604030504040204" pitchFamily="34" charset="0"/>
              <a:cs typeface="Arial" panose="020B0604020202020204" pitchFamily="34" charset="0"/>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5">
            <a:extLst>
              <a:ext uri="{FF2B5EF4-FFF2-40B4-BE49-F238E27FC236}">
                <a16:creationId xmlns:a16="http://schemas.microsoft.com/office/drawing/2014/main" id="{2944DA16-F02A-0355-DCCA-CA3EAA203688}"/>
              </a:ext>
            </a:extLst>
          </p:cNvPr>
          <p:cNvSpPr>
            <a:spLocks noGrp="1"/>
          </p:cNvSpPr>
          <p:nvPr>
            <p:ph type="title"/>
          </p:nvPr>
        </p:nvSpPr>
        <p:spPr>
          <a:xfrm>
            <a:off x="457200" y="-22225"/>
            <a:ext cx="8229600" cy="1143000"/>
          </a:xfrm>
        </p:spPr>
        <p:txBody>
          <a:bodyPr/>
          <a:lstStyle/>
          <a:p>
            <a:r>
              <a:rPr lang="en-IN" altLang="en-US" dirty="0"/>
              <a:t>Merchant collaboration with Payment Service</a:t>
            </a:r>
          </a:p>
        </p:txBody>
      </p:sp>
      <p:sp>
        <p:nvSpPr>
          <p:cNvPr id="84995" name="Slide Number Placeholder 4">
            <a:extLst>
              <a:ext uri="{FF2B5EF4-FFF2-40B4-BE49-F238E27FC236}">
                <a16:creationId xmlns:a16="http://schemas.microsoft.com/office/drawing/2014/main" id="{6FBB16A4-3D63-94D5-5854-E7BDB8FC66B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394C4693-C90B-42DA-8BAB-D6C169F6F7A5}"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155</a:t>
            </a:fld>
            <a:endParaRPr lang="en-US" altLang="en-US" sz="1400" dirty="0">
              <a:solidFill>
                <a:srgbClr val="FF3300"/>
              </a:solidFill>
              <a:latin typeface="Tahoma" panose="020B0604030504040204" pitchFamily="34" charset="0"/>
              <a:cs typeface="Arial" panose="020B0604020202020204" pitchFamily="34" charset="0"/>
            </a:endParaRPr>
          </a:p>
        </p:txBody>
      </p:sp>
      <p:pic>
        <p:nvPicPr>
          <p:cNvPr id="84996" name="Picture 5">
            <a:extLst>
              <a:ext uri="{FF2B5EF4-FFF2-40B4-BE49-F238E27FC236}">
                <a16:creationId xmlns:a16="http://schemas.microsoft.com/office/drawing/2014/main" id="{57EB08ED-2FCB-BF5D-39A3-BE5897B87A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0175" y="838200"/>
            <a:ext cx="634365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5">
            <a:extLst>
              <a:ext uri="{FF2B5EF4-FFF2-40B4-BE49-F238E27FC236}">
                <a16:creationId xmlns:a16="http://schemas.microsoft.com/office/drawing/2014/main" id="{36347BF9-A1E2-7E2E-81E9-FEB4040ACE10}"/>
              </a:ext>
            </a:extLst>
          </p:cNvPr>
          <p:cNvSpPr>
            <a:spLocks noGrp="1"/>
          </p:cNvSpPr>
          <p:nvPr>
            <p:ph type="title"/>
          </p:nvPr>
        </p:nvSpPr>
        <p:spPr>
          <a:xfrm>
            <a:off x="-103188" y="228600"/>
            <a:ext cx="9090026" cy="1143000"/>
          </a:xfrm>
        </p:spPr>
        <p:txBody>
          <a:bodyPr/>
          <a:lstStyle/>
          <a:p>
            <a:r>
              <a:rPr lang="en-US" altLang="en-US" sz="2400" dirty="0"/>
              <a:t>Payment process involving a user, merchant, and payment service</a:t>
            </a:r>
            <a:endParaRPr lang="en-IN" altLang="en-US" sz="2400" dirty="0"/>
          </a:p>
        </p:txBody>
      </p:sp>
      <p:sp>
        <p:nvSpPr>
          <p:cNvPr id="86019" name="Slide Number Placeholder 4">
            <a:extLst>
              <a:ext uri="{FF2B5EF4-FFF2-40B4-BE49-F238E27FC236}">
                <a16:creationId xmlns:a16="http://schemas.microsoft.com/office/drawing/2014/main" id="{CD44C04C-CBBA-F912-3663-E0B4D6CC78D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828C7A08-18EE-4045-A983-0D9D3E66514E}"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156</a:t>
            </a:fld>
            <a:endParaRPr lang="en-US" altLang="en-US" sz="1400" dirty="0">
              <a:solidFill>
                <a:srgbClr val="FF3300"/>
              </a:solidFill>
              <a:latin typeface="Tahoma" panose="020B0604030504040204" pitchFamily="34" charset="0"/>
              <a:cs typeface="Arial" panose="020B0604020202020204" pitchFamily="34" charset="0"/>
            </a:endParaRPr>
          </a:p>
        </p:txBody>
      </p:sp>
      <p:pic>
        <p:nvPicPr>
          <p:cNvPr id="86020" name="Picture 3">
            <a:extLst>
              <a:ext uri="{FF2B5EF4-FFF2-40B4-BE49-F238E27FC236}">
                <a16:creationId xmlns:a16="http://schemas.microsoft.com/office/drawing/2014/main" id="{59A3528C-0D17-988F-F66B-8BB1F113AF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213" y="1573213"/>
            <a:ext cx="8840787"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Content Placeholder 6">
            <a:extLst>
              <a:ext uri="{FF2B5EF4-FFF2-40B4-BE49-F238E27FC236}">
                <a16:creationId xmlns:a16="http://schemas.microsoft.com/office/drawing/2014/main" id="{1766199E-E9D5-2E4A-9288-B07ACBD3F4A8}"/>
              </a:ext>
            </a:extLst>
          </p:cNvPr>
          <p:cNvSpPr>
            <a:spLocks noGrp="1"/>
          </p:cNvSpPr>
          <p:nvPr>
            <p:ph idx="1"/>
          </p:nvPr>
        </p:nvSpPr>
        <p:spPr>
          <a:xfrm>
            <a:off x="323528" y="628650"/>
            <a:ext cx="8229600" cy="4819650"/>
          </a:xfrm>
          <a:ln>
            <a:solidFill>
              <a:schemeClr val="tx1"/>
            </a:solidFill>
          </a:ln>
        </p:spPr>
        <p:txBody>
          <a:bodyPr/>
          <a:lstStyle/>
          <a:p>
            <a:pPr marL="0" indent="0">
              <a:buFont typeface="Wingdings" panose="05000000000000000000" pitchFamily="2" charset="2"/>
              <a:buNone/>
            </a:pPr>
            <a:r>
              <a:rPr lang="en-IN" altLang="en-US" b="1" dirty="0">
                <a:solidFill>
                  <a:srgbClr val="002060"/>
                </a:solidFill>
              </a:rPr>
              <a:t>Summary</a:t>
            </a:r>
          </a:p>
          <a:p>
            <a:pPr marL="0" indent="0">
              <a:buFont typeface="Wingdings" panose="05000000000000000000" pitchFamily="2" charset="2"/>
              <a:buNone/>
            </a:pPr>
            <a:r>
              <a:rPr lang="en-IN" altLang="en-US" dirty="0">
                <a:solidFill>
                  <a:srgbClr val="FF0000"/>
                </a:solidFill>
              </a:rPr>
              <a:t>Customer:</a:t>
            </a:r>
            <a:r>
              <a:rPr lang="en-IN" altLang="en-US" dirty="0"/>
              <a:t> pays bitcoin</a:t>
            </a:r>
          </a:p>
          <a:p>
            <a:pPr marL="0" indent="0">
              <a:buFont typeface="Wingdings" panose="05000000000000000000" pitchFamily="2" charset="2"/>
              <a:buNone/>
            </a:pPr>
            <a:r>
              <a:rPr lang="en-IN" altLang="en-US" dirty="0">
                <a:solidFill>
                  <a:srgbClr val="FF0000"/>
                </a:solidFill>
              </a:rPr>
              <a:t>Merchant: </a:t>
            </a:r>
            <a:r>
              <a:rPr lang="en-IN" altLang="en-US" dirty="0"/>
              <a:t>gets dollars, minus a small percentage</a:t>
            </a:r>
          </a:p>
          <a:p>
            <a:pPr marL="0" indent="0">
              <a:buFont typeface="Wingdings" panose="05000000000000000000" pitchFamily="2" charset="2"/>
              <a:buNone/>
            </a:pPr>
            <a:r>
              <a:rPr lang="en-IN" altLang="en-US" dirty="0">
                <a:solidFill>
                  <a:srgbClr val="FF0000"/>
                </a:solidFill>
              </a:rPr>
              <a:t>Payment Service:</a:t>
            </a:r>
          </a:p>
          <a:p>
            <a:pPr marL="0" indent="0">
              <a:buFont typeface="Wingdings" panose="05000000000000000000" pitchFamily="2" charset="2"/>
              <a:buNone/>
            </a:pPr>
            <a:r>
              <a:rPr lang="en-IN" altLang="en-US" dirty="0"/>
              <a:t>	gets bitcoin</a:t>
            </a:r>
          </a:p>
          <a:p>
            <a:pPr marL="0" indent="0">
              <a:buFont typeface="Wingdings" panose="05000000000000000000" pitchFamily="2" charset="2"/>
              <a:buNone/>
            </a:pPr>
            <a:r>
              <a:rPr lang="en-IN" altLang="en-US" dirty="0"/>
              <a:t>	pays dollars ( keep a small percentage)</a:t>
            </a:r>
          </a:p>
          <a:p>
            <a:pPr marL="0" indent="0">
              <a:buFont typeface="Wingdings" panose="05000000000000000000" pitchFamily="2" charset="2"/>
              <a:buNone/>
            </a:pPr>
            <a:r>
              <a:rPr lang="en-IN" altLang="en-US" dirty="0"/>
              <a:t>	absorb risk ( security, exchange rate)</a:t>
            </a:r>
          </a:p>
          <a:p>
            <a:pPr marL="0" indent="0">
              <a:buFont typeface="Wingdings" panose="05000000000000000000" pitchFamily="2" charset="2"/>
              <a:buNone/>
            </a:pPr>
            <a:r>
              <a:rPr lang="en-IN" altLang="en-US" dirty="0"/>
              <a:t>	need to exchange bitcoins in dollars, in volume</a:t>
            </a:r>
          </a:p>
          <a:p>
            <a:pPr marL="0" indent="0">
              <a:buFont typeface="Wingdings" panose="05000000000000000000" pitchFamily="2" charset="2"/>
              <a:buNone/>
            </a:pPr>
            <a:endParaRPr lang="en-IN" altLang="en-US" dirty="0"/>
          </a:p>
        </p:txBody>
      </p:sp>
      <p:sp>
        <p:nvSpPr>
          <p:cNvPr id="87043" name="Slide Number Placeholder 4">
            <a:extLst>
              <a:ext uri="{FF2B5EF4-FFF2-40B4-BE49-F238E27FC236}">
                <a16:creationId xmlns:a16="http://schemas.microsoft.com/office/drawing/2014/main" id="{39ED3ED6-6BB1-1EAE-A521-ABEE4BFDF07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12BDDBC3-0BDE-4062-A9CC-CAA0DE0C1E78}"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157</a:t>
            </a:fld>
            <a:endParaRPr lang="en-US" altLang="en-US" sz="1400" dirty="0">
              <a:solidFill>
                <a:srgbClr val="FF3300"/>
              </a:solidFill>
              <a:latin typeface="Tahoma" panose="020B0604030504040204" pitchFamily="34" charset="0"/>
              <a:cs typeface="Arial" panose="020B0604020202020204" pitchFamily="34" charset="0"/>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5">
            <a:extLst>
              <a:ext uri="{FF2B5EF4-FFF2-40B4-BE49-F238E27FC236}">
                <a16:creationId xmlns:a16="http://schemas.microsoft.com/office/drawing/2014/main" id="{CE976136-2BAE-4B22-E708-F58B9CBB0C37}"/>
              </a:ext>
            </a:extLst>
          </p:cNvPr>
          <p:cNvSpPr>
            <a:spLocks noGrp="1"/>
          </p:cNvSpPr>
          <p:nvPr>
            <p:ph type="title"/>
          </p:nvPr>
        </p:nvSpPr>
        <p:spPr>
          <a:xfrm>
            <a:off x="457200" y="-22225"/>
            <a:ext cx="8229600" cy="1143000"/>
          </a:xfrm>
        </p:spPr>
        <p:txBody>
          <a:bodyPr/>
          <a:lstStyle/>
          <a:p>
            <a:r>
              <a:rPr lang="en-IN" altLang="en-US" dirty="0"/>
              <a:t>Transaction Fees</a:t>
            </a:r>
          </a:p>
        </p:txBody>
      </p:sp>
      <p:sp>
        <p:nvSpPr>
          <p:cNvPr id="84995" name="Content Placeholder 6">
            <a:extLst>
              <a:ext uri="{FF2B5EF4-FFF2-40B4-BE49-F238E27FC236}">
                <a16:creationId xmlns:a16="http://schemas.microsoft.com/office/drawing/2014/main" id="{8DDC4864-FDB6-AC67-97CC-B95E0CCC4AF5}"/>
              </a:ext>
            </a:extLst>
          </p:cNvPr>
          <p:cNvSpPr>
            <a:spLocks noGrp="1"/>
          </p:cNvSpPr>
          <p:nvPr>
            <p:ph idx="1"/>
          </p:nvPr>
        </p:nvSpPr>
        <p:spPr>
          <a:xfrm>
            <a:off x="457200" y="766762"/>
            <a:ext cx="8229600" cy="5686573"/>
          </a:xfrm>
          <a:ln>
            <a:solidFill>
              <a:schemeClr val="tx1"/>
            </a:solidFill>
          </a:ln>
        </p:spPr>
        <p:txBody>
          <a:bodyPr/>
          <a:lstStyle/>
          <a:p>
            <a:pPr marL="0" indent="0">
              <a:buFont typeface="Wingdings" panose="05000000000000000000" pitchFamily="2" charset="2"/>
              <a:buNone/>
              <a:defRPr/>
            </a:pPr>
            <a:r>
              <a:rPr lang="en-US" dirty="0"/>
              <a:t>It cost resources for</a:t>
            </a:r>
          </a:p>
          <a:p>
            <a:pPr>
              <a:defRPr/>
            </a:pPr>
            <a:r>
              <a:rPr lang="en-US" dirty="0"/>
              <a:t>Peers to relay your transaction</a:t>
            </a:r>
          </a:p>
          <a:p>
            <a:pPr>
              <a:defRPr/>
            </a:pPr>
            <a:r>
              <a:rPr lang="en-US" dirty="0"/>
              <a:t>Miners to record your transaction</a:t>
            </a:r>
          </a:p>
          <a:p>
            <a:pPr marL="0" indent="0">
              <a:buFont typeface="Wingdings" panose="05000000000000000000" pitchFamily="2" charset="2"/>
              <a:buNone/>
              <a:defRPr/>
            </a:pPr>
            <a:r>
              <a:rPr lang="en-US" dirty="0"/>
              <a:t>Transaction fees compensate for some of these costs</a:t>
            </a:r>
          </a:p>
          <a:p>
            <a:pPr marL="0" indent="0">
              <a:buFont typeface="Wingdings" panose="05000000000000000000" pitchFamily="2" charset="2"/>
              <a:buNone/>
              <a:defRPr/>
            </a:pPr>
            <a:r>
              <a:rPr lang="en-US" dirty="0"/>
              <a:t>Generally, a higher fee means and the transaction will be forwarded and recorded faster</a:t>
            </a:r>
          </a:p>
          <a:p>
            <a:pPr marL="0" indent="0">
              <a:buFont typeface="Wingdings" panose="05000000000000000000" pitchFamily="2" charset="2"/>
              <a:buNone/>
              <a:defRPr/>
            </a:pPr>
            <a:r>
              <a:rPr lang="en-US" dirty="0"/>
              <a:t>Transaction fee= value of inputs – the value of outputs </a:t>
            </a:r>
          </a:p>
          <a:p>
            <a:pPr marL="0" indent="0">
              <a:buFont typeface="Wingdings" panose="05000000000000000000" pitchFamily="2" charset="2"/>
              <a:buNone/>
              <a:defRPr/>
            </a:pPr>
            <a:r>
              <a:rPr lang="en-US" dirty="0"/>
              <a:t>This fee goes to the miner who records the transaction</a:t>
            </a:r>
          </a:p>
          <a:p>
            <a:pPr marL="0" indent="0">
              <a:buFont typeface="Wingdings" panose="05000000000000000000" pitchFamily="2" charset="2"/>
              <a:buNone/>
              <a:defRPr/>
            </a:pPr>
            <a:r>
              <a:rPr lang="en-US" dirty="0">
                <a:solidFill>
                  <a:srgbClr val="FF0000"/>
                </a:solidFill>
              </a:rPr>
              <a:t>a transaction fee is just defined to be the difference between the total value of coins    that go into a transaction minus the total value of coins </a:t>
            </a:r>
            <a:r>
              <a:rPr lang="en-IN" dirty="0">
                <a:solidFill>
                  <a:srgbClr val="FF0000"/>
                </a:solidFill>
              </a:rPr>
              <a:t>that come out</a:t>
            </a:r>
            <a:endParaRPr lang="en-US" dirty="0">
              <a:solidFill>
                <a:srgbClr val="FF0000"/>
              </a:solidFill>
            </a:endParaRPr>
          </a:p>
          <a:p>
            <a:pPr marL="0" indent="0">
              <a:buFont typeface="Wingdings" panose="05000000000000000000" pitchFamily="2" charset="2"/>
              <a:buNone/>
              <a:defRPr/>
            </a:pPr>
            <a:r>
              <a:rPr lang="en-IN" dirty="0"/>
              <a:t>https://www.youtube.com/watch?v=DWq5jdyRAAs</a:t>
            </a:r>
          </a:p>
        </p:txBody>
      </p:sp>
      <p:sp>
        <p:nvSpPr>
          <p:cNvPr id="88068" name="Slide Number Placeholder 4">
            <a:extLst>
              <a:ext uri="{FF2B5EF4-FFF2-40B4-BE49-F238E27FC236}">
                <a16:creationId xmlns:a16="http://schemas.microsoft.com/office/drawing/2014/main" id="{673A4E71-3B39-1391-5ADC-E717B987E27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046396E7-CBA2-4BD9-84FA-4172E83A9C51}"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158</a:t>
            </a:fld>
            <a:endParaRPr lang="en-US" altLang="en-US" sz="1400" dirty="0">
              <a:solidFill>
                <a:srgbClr val="FF3300"/>
              </a:solidFill>
              <a:latin typeface="Tahoma" panose="020B0604030504040204" pitchFamily="34" charset="0"/>
              <a:cs typeface="Arial" panose="020B0604020202020204" pitchFamily="34" charset="0"/>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5">
            <a:extLst>
              <a:ext uri="{FF2B5EF4-FFF2-40B4-BE49-F238E27FC236}">
                <a16:creationId xmlns:a16="http://schemas.microsoft.com/office/drawing/2014/main" id="{7EB6218D-775B-55CF-F8D5-F59C26E1732E}"/>
              </a:ext>
            </a:extLst>
          </p:cNvPr>
          <p:cNvSpPr>
            <a:spLocks noGrp="1"/>
          </p:cNvSpPr>
          <p:nvPr>
            <p:ph type="title"/>
          </p:nvPr>
        </p:nvSpPr>
        <p:spPr>
          <a:xfrm>
            <a:off x="457200" y="228600"/>
            <a:ext cx="8229600" cy="1143000"/>
          </a:xfrm>
        </p:spPr>
        <p:txBody>
          <a:bodyPr/>
          <a:lstStyle/>
          <a:p>
            <a:r>
              <a:rPr lang="en-US" altLang="en-US" dirty="0"/>
              <a:t>Satoshi</a:t>
            </a:r>
            <a:endParaRPr lang="en-IN" altLang="en-US" dirty="0"/>
          </a:p>
        </p:txBody>
      </p:sp>
      <p:sp>
        <p:nvSpPr>
          <p:cNvPr id="89091" name="Content Placeholder 6">
            <a:extLst>
              <a:ext uri="{FF2B5EF4-FFF2-40B4-BE49-F238E27FC236}">
                <a16:creationId xmlns:a16="http://schemas.microsoft.com/office/drawing/2014/main" id="{1F8E7FF4-BA8B-098F-B1AD-764E0A1B8D6E}"/>
              </a:ext>
            </a:extLst>
          </p:cNvPr>
          <p:cNvSpPr>
            <a:spLocks noGrp="1"/>
          </p:cNvSpPr>
          <p:nvPr>
            <p:ph idx="1"/>
          </p:nvPr>
        </p:nvSpPr>
        <p:spPr>
          <a:xfrm>
            <a:off x="457200" y="1219200"/>
            <a:ext cx="8229600" cy="5306144"/>
          </a:xfrm>
          <a:ln>
            <a:solidFill>
              <a:srgbClr val="FF0000"/>
            </a:solidFill>
          </a:ln>
        </p:spPr>
        <p:txBody>
          <a:bodyPr/>
          <a:lstStyle/>
          <a:p>
            <a:pPr marL="0" indent="0">
              <a:buFont typeface="Wingdings" panose="05000000000000000000" pitchFamily="2" charset="2"/>
              <a:buNone/>
            </a:pPr>
            <a:r>
              <a:rPr lang="en-US" altLang="en-US" dirty="0"/>
              <a:t>One Satoshi is the smallest unit of Bitcoin, each Bitcoin is divisible to the 8th decimal place, so each Bitcoin can be split into 100,000,000 units. Each unit of bitcoin, or 0.00000001 bitcoin, is a Satoshi.</a:t>
            </a:r>
          </a:p>
          <a:p>
            <a:pPr marL="0" indent="0">
              <a:buFont typeface="Wingdings" panose="05000000000000000000" pitchFamily="2" charset="2"/>
              <a:buNone/>
            </a:pPr>
            <a:endParaRPr lang="en-US" altLang="en-US" dirty="0"/>
          </a:p>
          <a:p>
            <a:pPr marL="0" indent="0">
              <a:buFont typeface="Wingdings" panose="05000000000000000000" pitchFamily="2" charset="2"/>
              <a:buNone/>
            </a:pPr>
            <a:endParaRPr lang="en-US" altLang="en-US" dirty="0"/>
          </a:p>
          <a:p>
            <a:pPr marL="0" indent="0">
              <a:buFont typeface="Wingdings" panose="05000000000000000000" pitchFamily="2" charset="2"/>
              <a:buNone/>
            </a:pPr>
            <a:endParaRPr lang="en-US" altLang="en-US" dirty="0"/>
          </a:p>
          <a:p>
            <a:pPr marL="0" indent="0">
              <a:buFont typeface="Wingdings" panose="05000000000000000000" pitchFamily="2" charset="2"/>
              <a:buNone/>
            </a:pPr>
            <a:endParaRPr lang="en-US" altLang="en-US" dirty="0"/>
          </a:p>
          <a:p>
            <a:pPr marL="0" indent="0">
              <a:buFont typeface="Wingdings" panose="05000000000000000000" pitchFamily="2" charset="2"/>
              <a:buNone/>
            </a:pPr>
            <a:endParaRPr lang="en-US" altLang="en-US" dirty="0"/>
          </a:p>
          <a:p>
            <a:pPr marL="0" indent="0">
              <a:buFont typeface="Wingdings" panose="05000000000000000000" pitchFamily="2" charset="2"/>
              <a:buNone/>
            </a:pPr>
            <a:endParaRPr lang="en-IN" altLang="en-US" dirty="0"/>
          </a:p>
        </p:txBody>
      </p:sp>
      <p:sp>
        <p:nvSpPr>
          <p:cNvPr id="89092" name="Slide Number Placeholder 4">
            <a:extLst>
              <a:ext uri="{FF2B5EF4-FFF2-40B4-BE49-F238E27FC236}">
                <a16:creationId xmlns:a16="http://schemas.microsoft.com/office/drawing/2014/main" id="{3644016F-EC22-8826-7DF7-48311E5F7CD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D496453-7EF3-457D-843A-4DDB8FCB143C}"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159</a:t>
            </a:fld>
            <a:endParaRPr lang="en-US" altLang="en-US" sz="1400" dirty="0">
              <a:solidFill>
                <a:srgbClr val="FF3300"/>
              </a:solidFill>
              <a:latin typeface="Tahoma" panose="020B0604030504040204" pitchFamily="34" charset="0"/>
              <a:cs typeface="Arial" panose="020B0604020202020204" pitchFamily="34" charset="0"/>
            </a:endParaRPr>
          </a:p>
        </p:txBody>
      </p:sp>
      <p:pic>
        <p:nvPicPr>
          <p:cNvPr id="89093" name="Picture 5">
            <a:extLst>
              <a:ext uri="{FF2B5EF4-FFF2-40B4-BE49-F238E27FC236}">
                <a16:creationId xmlns:a16="http://schemas.microsoft.com/office/drawing/2014/main" id="{E2395F05-0DAE-4C29-160D-B9639F3C88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780928"/>
            <a:ext cx="6943725"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50" name="Slide Number Placeholder 1">
            <a:extLst>
              <a:ext uri="{FF2B5EF4-FFF2-40B4-BE49-F238E27FC236}">
                <a16:creationId xmlns:a16="http://schemas.microsoft.com/office/drawing/2014/main" id="{5B0C45D8-DE9F-7B65-CC51-8869F9F95780}"/>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2A6BDAA2-1147-4008-BA9D-85A971CBB5AA}" type="slidenum">
              <a:rPr lang="es-ES" altLang="en-US" sz="1400" smtClean="0"/>
              <a:pPr>
                <a:spcBef>
                  <a:spcPct val="0"/>
                </a:spcBef>
                <a:buFontTx/>
                <a:buNone/>
              </a:pPr>
              <a:t>16</a:t>
            </a:fld>
            <a:endParaRPr lang="es-ES" altLang="en-US" sz="1400"/>
          </a:p>
        </p:txBody>
      </p:sp>
      <p:sp>
        <p:nvSpPr>
          <p:cNvPr id="27651" name="TextBox 1">
            <a:extLst>
              <a:ext uri="{FF2B5EF4-FFF2-40B4-BE49-F238E27FC236}">
                <a16:creationId xmlns:a16="http://schemas.microsoft.com/office/drawing/2014/main" id="{78751EF9-245F-9291-73B0-88806E813768}"/>
              </a:ext>
            </a:extLst>
          </p:cNvPr>
          <p:cNvSpPr txBox="1">
            <a:spLocks noChangeArrowheads="1"/>
          </p:cNvSpPr>
          <p:nvPr/>
        </p:nvSpPr>
        <p:spPr bwMode="auto">
          <a:xfrm>
            <a:off x="304800" y="115888"/>
            <a:ext cx="8534400" cy="52387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2800" b="1">
                <a:solidFill>
                  <a:srgbClr val="0070C0"/>
                </a:solidFill>
                <a:latin typeface="Garamond" panose="02020404030301010803" pitchFamily="18" charset="0"/>
              </a:rPr>
              <a:t>Bitcoin Protocol on Decentralization </a:t>
            </a:r>
          </a:p>
        </p:txBody>
      </p:sp>
      <p:sp>
        <p:nvSpPr>
          <p:cNvPr id="4" name="TextBox 3">
            <a:extLst>
              <a:ext uri="{FF2B5EF4-FFF2-40B4-BE49-F238E27FC236}">
                <a16:creationId xmlns:a16="http://schemas.microsoft.com/office/drawing/2014/main" id="{F9C37E82-DD42-9C24-0E87-92AFED5F0E03}"/>
              </a:ext>
            </a:extLst>
          </p:cNvPr>
          <p:cNvSpPr txBox="1"/>
          <p:nvPr/>
        </p:nvSpPr>
        <p:spPr>
          <a:xfrm>
            <a:off x="304800" y="765175"/>
            <a:ext cx="8534400" cy="4892675"/>
          </a:xfrm>
          <a:prstGeom prst="rect">
            <a:avLst/>
          </a:prstGeom>
          <a:noFill/>
          <a:ln>
            <a:solidFill>
              <a:schemeClr val="tx1"/>
            </a:solidFill>
          </a:ln>
        </p:spPr>
        <p:txBody>
          <a:bodyPr>
            <a:spAutoFit/>
          </a:bodyPr>
          <a:lstStyle/>
          <a:p>
            <a:pPr>
              <a:defRPr/>
            </a:pPr>
            <a:r>
              <a:rPr lang="en-US" sz="2400" dirty="0">
                <a:latin typeface="Garamond" panose="02020404030301010803" pitchFamily="18" charset="0"/>
              </a:rPr>
              <a:t>Who maintains the ledger of transactions?</a:t>
            </a:r>
          </a:p>
          <a:p>
            <a:pPr>
              <a:defRPr/>
            </a:pPr>
            <a:r>
              <a:rPr lang="en-US" sz="2400" dirty="0">
                <a:latin typeface="Garamond" panose="02020404030301010803" pitchFamily="18" charset="0"/>
              </a:rPr>
              <a:t>Who has authority over which transactions are valid?</a:t>
            </a:r>
          </a:p>
          <a:p>
            <a:pPr>
              <a:defRPr/>
            </a:pPr>
            <a:r>
              <a:rPr lang="en-US" sz="2400" dirty="0">
                <a:latin typeface="Garamond" panose="02020404030301010803" pitchFamily="18" charset="0"/>
              </a:rPr>
              <a:t>Who creates new bitcoins?</a:t>
            </a:r>
          </a:p>
          <a:p>
            <a:pPr>
              <a:defRPr/>
            </a:pPr>
            <a:r>
              <a:rPr lang="en-US" sz="2400" dirty="0">
                <a:latin typeface="Garamond" panose="02020404030301010803" pitchFamily="18" charset="0"/>
              </a:rPr>
              <a:t>Who determines how the rules of the system change?</a:t>
            </a:r>
          </a:p>
          <a:p>
            <a:pPr>
              <a:defRPr/>
            </a:pPr>
            <a:r>
              <a:rPr lang="en-US" sz="2400" dirty="0">
                <a:latin typeface="Garamond" panose="02020404030301010803" pitchFamily="18" charset="0"/>
              </a:rPr>
              <a:t>How do bitcoins acquire exchange value?</a:t>
            </a:r>
          </a:p>
          <a:p>
            <a:pPr>
              <a:defRPr/>
            </a:pPr>
            <a:r>
              <a:rPr lang="en-US" sz="2400" b="1" u="sng" dirty="0">
                <a:solidFill>
                  <a:srgbClr val="FF0000"/>
                </a:solidFill>
                <a:latin typeface="Garamond" panose="02020404030301010803" pitchFamily="18" charset="0"/>
              </a:rPr>
              <a:t>Aspects of Decentralization in Bitcoin</a:t>
            </a:r>
          </a:p>
          <a:p>
            <a:pPr marL="342900" indent="-342900">
              <a:buFont typeface="Arial" panose="020B0604020202020204" pitchFamily="34" charset="0"/>
              <a:buChar char="•"/>
              <a:defRPr/>
            </a:pPr>
            <a:r>
              <a:rPr lang="en-IN" altLang="en-US" sz="2400" b="1" dirty="0">
                <a:latin typeface="Garamond" panose="02020404030301010803" pitchFamily="18" charset="0"/>
              </a:rPr>
              <a:t>Peer-to-peer decentralized network</a:t>
            </a:r>
          </a:p>
          <a:p>
            <a:pPr lvl="2">
              <a:buFont typeface="Wingdings" panose="05000000000000000000" pitchFamily="2" charset="2"/>
              <a:buNone/>
              <a:defRPr/>
            </a:pPr>
            <a:r>
              <a:rPr lang="en-IN" altLang="en-US" sz="2400" dirty="0">
                <a:latin typeface="Garamond" panose="02020404030301010803" pitchFamily="18" charset="0"/>
              </a:rPr>
              <a:t>Open to anyone, low barrier to entry</a:t>
            </a:r>
          </a:p>
          <a:p>
            <a:pPr marL="342900" indent="-342900">
              <a:buFont typeface="Arial" panose="020B0604020202020204" pitchFamily="34" charset="0"/>
              <a:buChar char="•"/>
              <a:defRPr/>
            </a:pPr>
            <a:r>
              <a:rPr lang="en-IN" altLang="en-US" sz="2400" b="1" dirty="0">
                <a:latin typeface="Garamond" panose="02020404030301010803" pitchFamily="18" charset="0"/>
              </a:rPr>
              <a:t>Mining</a:t>
            </a:r>
          </a:p>
          <a:p>
            <a:pPr lvl="2">
              <a:buFont typeface="Wingdings" panose="05000000000000000000" pitchFamily="2" charset="2"/>
              <a:buNone/>
              <a:defRPr/>
            </a:pPr>
            <a:r>
              <a:rPr lang="en-IN" altLang="en-US" sz="2400" dirty="0">
                <a:latin typeface="Garamond" panose="02020404030301010803" pitchFamily="18" charset="0"/>
              </a:rPr>
              <a:t>Open to anyone, but the  huge capital cost of infrastructure</a:t>
            </a:r>
          </a:p>
          <a:p>
            <a:pPr marL="342900" indent="-342900">
              <a:buFont typeface="Arial" panose="020B0604020202020204" pitchFamily="34" charset="0"/>
              <a:buChar char="•"/>
              <a:defRPr/>
            </a:pPr>
            <a:r>
              <a:rPr lang="en-IN" altLang="en-US" sz="2400" b="1" dirty="0">
                <a:latin typeface="Garamond" panose="02020404030301010803" pitchFamily="18" charset="0"/>
              </a:rPr>
              <a:t>Updates to Software</a:t>
            </a:r>
          </a:p>
          <a:p>
            <a:pPr lvl="2">
              <a:buFont typeface="Wingdings" panose="05000000000000000000" pitchFamily="2" charset="2"/>
              <a:buNone/>
              <a:defRPr/>
            </a:pPr>
            <a:r>
              <a:rPr lang="en-IN" altLang="en-US" sz="2400" dirty="0">
                <a:latin typeface="Garamond" panose="02020404030301010803" pitchFamily="18" charset="0"/>
              </a:rPr>
              <a:t>Core developers trusted by the community have the privilege</a:t>
            </a:r>
          </a:p>
          <a:p>
            <a:pPr>
              <a:defRPr/>
            </a:pPr>
            <a:endParaRPr lang="en-US" sz="2400" b="1" u="sng" dirty="0">
              <a:solidFill>
                <a:srgbClr val="FF0000"/>
              </a:solidFill>
              <a:latin typeface="Garamond" panose="02020404030301010803" pitchFamily="18" charset="0"/>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a:extLst>
              <a:ext uri="{FF2B5EF4-FFF2-40B4-BE49-F238E27FC236}">
                <a16:creationId xmlns:a16="http://schemas.microsoft.com/office/drawing/2014/main" id="{E129D6F4-A365-E420-7937-312AC961339E}"/>
              </a:ext>
            </a:extLst>
          </p:cNvPr>
          <p:cNvSpPr>
            <a:spLocks noGrp="1"/>
          </p:cNvSpPr>
          <p:nvPr>
            <p:ph type="title"/>
          </p:nvPr>
        </p:nvSpPr>
        <p:spPr>
          <a:xfrm>
            <a:off x="457200" y="-22225"/>
            <a:ext cx="8229600" cy="1143000"/>
          </a:xfrm>
        </p:spPr>
        <p:txBody>
          <a:bodyPr/>
          <a:lstStyle/>
          <a:p>
            <a:r>
              <a:rPr lang="en-US" altLang="en-US" dirty="0"/>
              <a:t>How are transaction fee set today?</a:t>
            </a:r>
            <a:endParaRPr lang="en-IN" altLang="en-US" dirty="0"/>
          </a:p>
        </p:txBody>
      </p:sp>
      <p:sp>
        <p:nvSpPr>
          <p:cNvPr id="3" name="Content Placeholder 2">
            <a:extLst>
              <a:ext uri="{FF2B5EF4-FFF2-40B4-BE49-F238E27FC236}">
                <a16:creationId xmlns:a16="http://schemas.microsoft.com/office/drawing/2014/main" id="{87182C7C-2E37-820C-CAE9-8ACD34F399B4}"/>
              </a:ext>
            </a:extLst>
          </p:cNvPr>
          <p:cNvSpPr>
            <a:spLocks noGrp="1"/>
          </p:cNvSpPr>
          <p:nvPr>
            <p:ph idx="1"/>
          </p:nvPr>
        </p:nvSpPr>
        <p:spPr>
          <a:xfrm>
            <a:off x="381000" y="904874"/>
            <a:ext cx="8229600" cy="4900389"/>
          </a:xfrm>
          <a:ln>
            <a:solidFill>
              <a:srgbClr val="FF0000"/>
            </a:solidFill>
          </a:ln>
        </p:spPr>
        <p:txBody>
          <a:bodyPr/>
          <a:lstStyle/>
          <a:p>
            <a:pPr marL="0" indent="0">
              <a:buFont typeface="Wingdings" panose="05000000000000000000" pitchFamily="2" charset="2"/>
              <a:buNone/>
              <a:defRPr/>
            </a:pPr>
            <a:r>
              <a:rPr lang="en-US" b="1" dirty="0"/>
              <a:t>no fee</a:t>
            </a:r>
            <a:r>
              <a:rPr lang="en-US" dirty="0"/>
              <a:t> if: </a:t>
            </a:r>
          </a:p>
          <a:p>
            <a:pPr lvl="1">
              <a:defRPr/>
            </a:pPr>
            <a:r>
              <a:rPr lang="en-US" dirty="0"/>
              <a:t>the transaction is less than 1000bytes in total size</a:t>
            </a:r>
          </a:p>
          <a:p>
            <a:pPr lvl="1">
              <a:defRPr/>
            </a:pPr>
            <a:r>
              <a:rPr lang="en-US" dirty="0"/>
              <a:t>all the outputs of the transaction are &gt; 0.01 BTC</a:t>
            </a:r>
          </a:p>
          <a:p>
            <a:pPr lvl="1">
              <a:defRPr/>
            </a:pPr>
            <a:r>
              <a:rPr lang="en-US" dirty="0"/>
              <a:t>The priority of the transaction is large enough, where </a:t>
            </a:r>
          </a:p>
          <a:p>
            <a:pPr marL="457200" lvl="1" indent="0">
              <a:buNone/>
              <a:defRPr/>
            </a:pPr>
            <a:r>
              <a:rPr lang="en-US" dirty="0">
                <a:solidFill>
                  <a:srgbClr val="002060"/>
                </a:solidFill>
              </a:rPr>
              <a:t>Priority = (input_age</a:t>
            </a:r>
            <a:r>
              <a:rPr lang="en-US" baseline="-25000" dirty="0">
                <a:solidFill>
                  <a:srgbClr val="002060"/>
                </a:solidFill>
              </a:rPr>
              <a:t>1</a:t>
            </a:r>
            <a:r>
              <a:rPr lang="en-US" dirty="0">
                <a:solidFill>
                  <a:srgbClr val="002060"/>
                </a:solidFill>
              </a:rPr>
              <a:t> * input_value</a:t>
            </a:r>
            <a:r>
              <a:rPr lang="en-US" baseline="-25000" dirty="0">
                <a:solidFill>
                  <a:srgbClr val="002060"/>
                </a:solidFill>
              </a:rPr>
              <a:t>1</a:t>
            </a:r>
            <a:r>
              <a:rPr lang="en-US" dirty="0">
                <a:solidFill>
                  <a:srgbClr val="002060"/>
                </a:solidFill>
              </a:rPr>
              <a:t> + input_age</a:t>
            </a:r>
            <a:r>
              <a:rPr lang="en-US" baseline="-25000" dirty="0">
                <a:solidFill>
                  <a:srgbClr val="002060"/>
                </a:solidFill>
              </a:rPr>
              <a:t>2</a:t>
            </a:r>
            <a:r>
              <a:rPr lang="en-US" dirty="0">
                <a:solidFill>
                  <a:srgbClr val="002060"/>
                </a:solidFill>
              </a:rPr>
              <a:t> * input_value</a:t>
            </a:r>
            <a:r>
              <a:rPr lang="en-US" baseline="-25000" dirty="0">
                <a:solidFill>
                  <a:srgbClr val="002060"/>
                </a:solidFill>
              </a:rPr>
              <a:t>2</a:t>
            </a:r>
            <a:r>
              <a:rPr lang="en-US" dirty="0">
                <a:solidFill>
                  <a:srgbClr val="002060"/>
                </a:solidFill>
              </a:rPr>
              <a:t> + ... + </a:t>
            </a:r>
            <a:r>
              <a:rPr lang="en-US" dirty="0" err="1">
                <a:solidFill>
                  <a:srgbClr val="002060"/>
                </a:solidFill>
              </a:rPr>
              <a:t>input_age</a:t>
            </a:r>
            <a:r>
              <a:rPr lang="en-US" baseline="-25000" dirty="0" err="1">
                <a:solidFill>
                  <a:srgbClr val="002060"/>
                </a:solidFill>
              </a:rPr>
              <a:t>N</a:t>
            </a:r>
            <a:r>
              <a:rPr lang="en-US" dirty="0">
                <a:solidFill>
                  <a:srgbClr val="002060"/>
                </a:solidFill>
              </a:rPr>
              <a:t> * </a:t>
            </a:r>
            <a:r>
              <a:rPr lang="en-US" dirty="0" err="1">
                <a:solidFill>
                  <a:srgbClr val="002060"/>
                </a:solidFill>
              </a:rPr>
              <a:t>input_value</a:t>
            </a:r>
            <a:r>
              <a:rPr lang="en-US" baseline="-25000" dirty="0" err="1">
                <a:solidFill>
                  <a:srgbClr val="002060"/>
                </a:solidFill>
              </a:rPr>
              <a:t>N</a:t>
            </a:r>
            <a:r>
              <a:rPr lang="en-US" dirty="0">
                <a:solidFill>
                  <a:srgbClr val="002060"/>
                </a:solidFill>
              </a:rPr>
              <a:t>) / </a:t>
            </a:r>
            <a:r>
              <a:rPr lang="en-US" dirty="0" err="1">
                <a:solidFill>
                  <a:srgbClr val="002060"/>
                </a:solidFill>
              </a:rPr>
              <a:t>transaction_size</a:t>
            </a:r>
            <a:endParaRPr lang="en-US" dirty="0">
              <a:solidFill>
                <a:srgbClr val="002060"/>
              </a:solidFill>
            </a:endParaRPr>
          </a:p>
          <a:p>
            <a:pPr>
              <a:defRPr/>
            </a:pPr>
            <a:r>
              <a:rPr lang="en-US" dirty="0"/>
              <a:t>A fee of </a:t>
            </a:r>
            <a:r>
              <a:rPr lang="en-US" b="1" dirty="0"/>
              <a:t>0.0001 Bitcoins for every 1000 Bytes</a:t>
            </a:r>
            <a:r>
              <a:rPr lang="en-US" dirty="0"/>
              <a:t> of the transaction</a:t>
            </a:r>
          </a:p>
          <a:p>
            <a:pPr>
              <a:defRPr/>
            </a:pPr>
            <a:r>
              <a:rPr lang="en-US" dirty="0"/>
              <a:t>The transaction size is approximately 148 bytes per each input plus about 34 bytes per each output plus about 10 bytes for other information</a:t>
            </a:r>
          </a:p>
          <a:p>
            <a:pPr marL="0" indent="0">
              <a:buFont typeface="Wingdings" panose="05000000000000000000" pitchFamily="2" charset="2"/>
              <a:buNone/>
              <a:defRPr/>
            </a:pPr>
            <a:endParaRPr lang="en-US" dirty="0"/>
          </a:p>
          <a:p>
            <a:pPr marL="0" indent="0">
              <a:buFont typeface="Wingdings" panose="05000000000000000000" pitchFamily="2" charset="2"/>
              <a:buNone/>
              <a:defRPr/>
            </a:pPr>
            <a:endParaRPr lang="en-IN" dirty="0"/>
          </a:p>
        </p:txBody>
      </p:sp>
      <p:sp>
        <p:nvSpPr>
          <p:cNvPr id="90116" name="Slide Number Placeholder 4">
            <a:extLst>
              <a:ext uri="{FF2B5EF4-FFF2-40B4-BE49-F238E27FC236}">
                <a16:creationId xmlns:a16="http://schemas.microsoft.com/office/drawing/2014/main" id="{D5021C1C-1D13-7FC5-2185-3D1B7A0F481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FB7283C6-E617-4CD0-8B88-66C005633EB3}"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160</a:t>
            </a:fld>
            <a:endParaRPr lang="en-US" altLang="en-US" sz="1400">
              <a:solidFill>
                <a:srgbClr val="FF3300"/>
              </a:solidFill>
              <a:latin typeface="Tahoma" panose="020B0604030504040204" pitchFamily="34" charset="0"/>
              <a:cs typeface="Arial" panose="020B0604020202020204" pitchFamily="34" charset="0"/>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B12B1C5-6CCD-E695-D8D0-37F12095202C}"/>
              </a:ext>
            </a:extLst>
          </p:cNvPr>
          <p:cNvSpPr>
            <a:spLocks noGrp="1"/>
          </p:cNvSpPr>
          <p:nvPr>
            <p:ph idx="1"/>
          </p:nvPr>
        </p:nvSpPr>
        <p:spPr>
          <a:xfrm>
            <a:off x="237964" y="648866"/>
            <a:ext cx="8668072" cy="4038600"/>
          </a:xfrm>
          <a:ln>
            <a:solidFill>
              <a:srgbClr val="FF0000"/>
            </a:solidFill>
          </a:ln>
        </p:spPr>
        <p:txBody>
          <a:bodyPr/>
          <a:lstStyle/>
          <a:p>
            <a:pPr>
              <a:defRPr/>
            </a:pPr>
            <a:r>
              <a:rPr lang="en-US" dirty="0"/>
              <a:t>Most miners enforce the consensus fee structure.</a:t>
            </a:r>
          </a:p>
          <a:p>
            <a:pPr>
              <a:defRPr/>
            </a:pPr>
            <a:r>
              <a:rPr lang="en-US" dirty="0"/>
              <a:t>If you don’t pay the consensus fee, your transaction will take longer to be recorded</a:t>
            </a:r>
          </a:p>
          <a:p>
            <a:pPr>
              <a:defRPr/>
            </a:pPr>
            <a:r>
              <a:rPr lang="en-US" dirty="0"/>
              <a:t>Miners prioritize transactions based on fees and the </a:t>
            </a:r>
            <a:r>
              <a:rPr lang="en-IN" dirty="0"/>
              <a:t>priority formula</a:t>
            </a:r>
          </a:p>
          <a:p>
            <a:pPr>
              <a:defRPr/>
            </a:pPr>
            <a:endParaRPr lang="en-IN" dirty="0"/>
          </a:p>
          <a:p>
            <a:pPr marL="0" indent="0">
              <a:buFont typeface="Wingdings" panose="05000000000000000000" pitchFamily="2" charset="2"/>
              <a:buNone/>
              <a:defRPr/>
            </a:pPr>
            <a:r>
              <a:rPr lang="en-US" dirty="0">
                <a:solidFill>
                  <a:srgbClr val="FF0000"/>
                </a:solidFill>
              </a:rPr>
              <a:t>Wallet software and payment exchanges include the consensus fee structure for every    bitcoin involved transaction</a:t>
            </a:r>
            <a:endParaRPr lang="en-IN" dirty="0">
              <a:solidFill>
                <a:srgbClr val="FF0000"/>
              </a:solidFill>
            </a:endParaRPr>
          </a:p>
          <a:p>
            <a:pPr marL="0" indent="0">
              <a:buFont typeface="Wingdings" panose="05000000000000000000" pitchFamily="2" charset="2"/>
              <a:buNone/>
              <a:defRPr/>
            </a:pPr>
            <a:endParaRPr lang="en-IN" dirty="0"/>
          </a:p>
        </p:txBody>
      </p:sp>
      <p:sp>
        <p:nvSpPr>
          <p:cNvPr id="91140" name="Slide Number Placeholder 4">
            <a:extLst>
              <a:ext uri="{FF2B5EF4-FFF2-40B4-BE49-F238E27FC236}">
                <a16:creationId xmlns:a16="http://schemas.microsoft.com/office/drawing/2014/main" id="{96836A20-1DD8-ACDA-0FBA-CE7754248D1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70161BB4-3123-4956-86EE-1553AADE9CBA}"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161</a:t>
            </a:fld>
            <a:endParaRPr lang="en-US" altLang="en-US" sz="1400">
              <a:solidFill>
                <a:srgbClr val="FF3300"/>
              </a:solidFill>
              <a:latin typeface="Tahoma" panose="020B0604030504040204" pitchFamily="34" charset="0"/>
              <a:cs typeface="Arial" panose="020B0604020202020204" pitchFamily="34" charset="0"/>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5">
            <a:extLst>
              <a:ext uri="{FF2B5EF4-FFF2-40B4-BE49-F238E27FC236}">
                <a16:creationId xmlns:a16="http://schemas.microsoft.com/office/drawing/2014/main" id="{010E9D54-17F6-ADDC-BDCC-5A289BE21FB7}"/>
              </a:ext>
            </a:extLst>
          </p:cNvPr>
          <p:cNvSpPr>
            <a:spLocks noGrp="1"/>
          </p:cNvSpPr>
          <p:nvPr>
            <p:ph type="title"/>
          </p:nvPr>
        </p:nvSpPr>
        <p:spPr>
          <a:xfrm>
            <a:off x="457200" y="-22225"/>
            <a:ext cx="8229600" cy="1143000"/>
          </a:xfrm>
        </p:spPr>
        <p:txBody>
          <a:bodyPr/>
          <a:lstStyle/>
          <a:p>
            <a:r>
              <a:rPr lang="en-US" altLang="en-US"/>
              <a:t>Currency Exchange Markets</a:t>
            </a:r>
            <a:endParaRPr lang="en-IN" altLang="en-US"/>
          </a:p>
        </p:txBody>
      </p:sp>
      <p:sp>
        <p:nvSpPr>
          <p:cNvPr id="92163" name="Content Placeholder 6">
            <a:extLst>
              <a:ext uri="{FF2B5EF4-FFF2-40B4-BE49-F238E27FC236}">
                <a16:creationId xmlns:a16="http://schemas.microsoft.com/office/drawing/2014/main" id="{CCE54ED5-1CE8-6238-26A0-C52709F15A59}"/>
              </a:ext>
            </a:extLst>
          </p:cNvPr>
          <p:cNvSpPr>
            <a:spLocks noGrp="1"/>
          </p:cNvSpPr>
          <p:nvPr>
            <p:ph idx="1"/>
          </p:nvPr>
        </p:nvSpPr>
        <p:spPr>
          <a:xfrm>
            <a:off x="457200" y="803274"/>
            <a:ext cx="8229600" cy="5722069"/>
          </a:xfrm>
          <a:ln>
            <a:solidFill>
              <a:srgbClr val="FF0000"/>
            </a:solidFill>
          </a:ln>
        </p:spPr>
        <p:txBody>
          <a:bodyPr/>
          <a:lstStyle/>
          <a:p>
            <a:r>
              <a:rPr lang="en-US" altLang="en-US" dirty="0"/>
              <a:t>The currency exchange markets are places where it is possible to trade Bitcoins against fiat currency.</a:t>
            </a:r>
          </a:p>
          <a:p>
            <a:r>
              <a:rPr lang="en-US" altLang="en-US" dirty="0"/>
              <a:t>We have already seen things about exchanges where Bitcoins can be bought. But now we will see in detail the extent of this market, how it operates, and its economics.</a:t>
            </a:r>
          </a:p>
          <a:p>
            <a:r>
              <a:rPr lang="en-US" altLang="en-US" dirty="0"/>
              <a:t>Such in the market between dollars and euros, the price will fluctuate back and forth depending on how many people want to buy dollars for euros or vice versa.</a:t>
            </a:r>
          </a:p>
          <a:p>
            <a:pPr marL="0" indent="0">
              <a:buFont typeface="Wingdings" panose="05000000000000000000" pitchFamily="2" charset="2"/>
              <a:buNone/>
            </a:pPr>
            <a:r>
              <a:rPr lang="en-US" altLang="en-US" dirty="0"/>
              <a:t>There are websites such as Bitcoin charts, which show exchanges that trade dollars against </a:t>
            </a:r>
            <a:r>
              <a:rPr lang="en-US" altLang="en-US" dirty="0" err="1"/>
              <a:t>BitCoins</a:t>
            </a:r>
            <a:r>
              <a:rPr lang="en-US" altLang="en-US" dirty="0"/>
              <a:t>. There's a list of different exchange prices. It is possible to see the latest prices, the average, and the highest and lower values ever reached.			</a:t>
            </a:r>
            <a:endParaRPr lang="en-IN" altLang="en-US" b="1" dirty="0">
              <a:solidFill>
                <a:srgbClr val="002060"/>
              </a:solidFill>
            </a:endParaRPr>
          </a:p>
        </p:txBody>
      </p:sp>
      <p:sp>
        <p:nvSpPr>
          <p:cNvPr id="92164" name="Slide Number Placeholder 4">
            <a:extLst>
              <a:ext uri="{FF2B5EF4-FFF2-40B4-BE49-F238E27FC236}">
                <a16:creationId xmlns:a16="http://schemas.microsoft.com/office/drawing/2014/main" id="{99430051-65DA-9A71-B3E5-DBA2888549D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2F2DDBF5-6D39-4DB9-AC97-D4FD6E3344FC}"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162</a:t>
            </a:fld>
            <a:endParaRPr lang="en-US" altLang="en-US" sz="1400">
              <a:solidFill>
                <a:srgbClr val="FF3300"/>
              </a:solidFill>
              <a:latin typeface="Tahoma" panose="020B0604030504040204" pitchFamily="34" charset="0"/>
              <a:cs typeface="Arial" panose="020B0604020202020204" pitchFamily="34" charset="0"/>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5">
            <a:extLst>
              <a:ext uri="{FF2B5EF4-FFF2-40B4-BE49-F238E27FC236}">
                <a16:creationId xmlns:a16="http://schemas.microsoft.com/office/drawing/2014/main" id="{010E9D54-17F6-ADDC-BDCC-5A289BE21FB7}"/>
              </a:ext>
            </a:extLst>
          </p:cNvPr>
          <p:cNvSpPr>
            <a:spLocks noGrp="1"/>
          </p:cNvSpPr>
          <p:nvPr>
            <p:ph type="title"/>
          </p:nvPr>
        </p:nvSpPr>
        <p:spPr>
          <a:xfrm>
            <a:off x="457200" y="-22225"/>
            <a:ext cx="8229600" cy="1143000"/>
          </a:xfrm>
        </p:spPr>
        <p:txBody>
          <a:bodyPr/>
          <a:lstStyle/>
          <a:p>
            <a:r>
              <a:rPr lang="en-US" altLang="en-US"/>
              <a:t>Currency Exchange Markets</a:t>
            </a:r>
            <a:endParaRPr lang="en-IN" altLang="en-US"/>
          </a:p>
        </p:txBody>
      </p:sp>
      <p:pic>
        <p:nvPicPr>
          <p:cNvPr id="3" name="Content Placeholder 2">
            <a:extLst>
              <a:ext uri="{FF2B5EF4-FFF2-40B4-BE49-F238E27FC236}">
                <a16:creationId xmlns:a16="http://schemas.microsoft.com/office/drawing/2014/main" id="{081208D2-A276-4049-02C6-B9FD2E997005}"/>
              </a:ext>
            </a:extLst>
          </p:cNvPr>
          <p:cNvPicPr>
            <a:picLocks noGrp="1" noChangeAspect="1"/>
          </p:cNvPicPr>
          <p:nvPr>
            <p:ph idx="1"/>
          </p:nvPr>
        </p:nvPicPr>
        <p:blipFill>
          <a:blip r:embed="rId2"/>
          <a:stretch>
            <a:fillRect/>
          </a:stretch>
        </p:blipFill>
        <p:spPr>
          <a:xfrm>
            <a:off x="251520" y="980728"/>
            <a:ext cx="8740080" cy="4057649"/>
          </a:xfrm>
          <a:ln>
            <a:solidFill>
              <a:srgbClr val="FF0000"/>
            </a:solidFill>
          </a:ln>
        </p:spPr>
      </p:pic>
      <p:sp>
        <p:nvSpPr>
          <p:cNvPr id="92164" name="Slide Number Placeholder 4">
            <a:extLst>
              <a:ext uri="{FF2B5EF4-FFF2-40B4-BE49-F238E27FC236}">
                <a16:creationId xmlns:a16="http://schemas.microsoft.com/office/drawing/2014/main" id="{99430051-65DA-9A71-B3E5-DBA2888549D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2F2DDBF5-6D39-4DB9-AC97-D4FD6E3344FC}"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163</a:t>
            </a:fld>
            <a:endParaRPr lang="en-US" altLang="en-US" sz="1400">
              <a:solidFill>
                <a:srgbClr val="FF3300"/>
              </a:solidFill>
              <a:latin typeface="Tahoma" panose="020B0604030504040204" pitchFamily="34" charset="0"/>
              <a:cs typeface="Arial" panose="020B0604020202020204" pitchFamily="34" charset="0"/>
            </a:endParaRPr>
          </a:p>
        </p:txBody>
      </p:sp>
      <p:sp>
        <p:nvSpPr>
          <p:cNvPr id="5" name="TextBox 4">
            <a:extLst>
              <a:ext uri="{FF2B5EF4-FFF2-40B4-BE49-F238E27FC236}">
                <a16:creationId xmlns:a16="http://schemas.microsoft.com/office/drawing/2014/main" id="{28BA3140-0B8C-F12F-FD27-E1ADE64DD19C}"/>
              </a:ext>
            </a:extLst>
          </p:cNvPr>
          <p:cNvSpPr txBox="1"/>
          <p:nvPr/>
        </p:nvSpPr>
        <p:spPr>
          <a:xfrm>
            <a:off x="259160" y="5157192"/>
            <a:ext cx="8427640" cy="1015663"/>
          </a:xfrm>
          <a:prstGeom prst="rect">
            <a:avLst/>
          </a:prstGeom>
          <a:noFill/>
        </p:spPr>
        <p:txBody>
          <a:bodyPr wrap="square">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From this list, it is possible to see that there's a lot of trading and see the prices changing in real time. There are plenty of places you can go and buy or sell Bitcoins.</a:t>
            </a:r>
          </a:p>
        </p:txBody>
      </p:sp>
    </p:spTree>
    <p:extLst>
      <p:ext uri="{BB962C8B-B14F-4D97-AF65-F5344CB8AC3E}">
        <p14:creationId xmlns:p14="http://schemas.microsoft.com/office/powerpoint/2010/main" val="25838980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5">
            <a:extLst>
              <a:ext uri="{FF2B5EF4-FFF2-40B4-BE49-F238E27FC236}">
                <a16:creationId xmlns:a16="http://schemas.microsoft.com/office/drawing/2014/main" id="{010E9D54-17F6-ADDC-BDCC-5A289BE21FB7}"/>
              </a:ext>
            </a:extLst>
          </p:cNvPr>
          <p:cNvSpPr>
            <a:spLocks noGrp="1"/>
          </p:cNvSpPr>
          <p:nvPr>
            <p:ph type="title"/>
          </p:nvPr>
        </p:nvSpPr>
        <p:spPr>
          <a:xfrm>
            <a:off x="457200" y="-34925"/>
            <a:ext cx="8229600" cy="1143000"/>
          </a:xfrm>
        </p:spPr>
        <p:txBody>
          <a:bodyPr/>
          <a:lstStyle/>
          <a:p>
            <a:r>
              <a:rPr lang="en-US" sz="2800" b="1" dirty="0"/>
              <a:t>Directly meet people who want to buy or sell Bitcoins</a:t>
            </a:r>
            <a:endParaRPr lang="en-IN" altLang="en-US" dirty="0"/>
          </a:p>
        </p:txBody>
      </p:sp>
      <p:sp>
        <p:nvSpPr>
          <p:cNvPr id="92164" name="Slide Number Placeholder 4">
            <a:extLst>
              <a:ext uri="{FF2B5EF4-FFF2-40B4-BE49-F238E27FC236}">
                <a16:creationId xmlns:a16="http://schemas.microsoft.com/office/drawing/2014/main" id="{99430051-65DA-9A71-B3E5-DBA2888549D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2F2DDBF5-6D39-4DB9-AC97-D4FD6E3344FC}"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164</a:t>
            </a:fld>
            <a:endParaRPr lang="en-US" altLang="en-US" sz="1400">
              <a:solidFill>
                <a:srgbClr val="FF3300"/>
              </a:solidFill>
              <a:latin typeface="Tahoma" panose="020B0604030504040204" pitchFamily="34" charset="0"/>
              <a:cs typeface="Arial" panose="020B0604020202020204" pitchFamily="34" charset="0"/>
            </a:endParaRPr>
          </a:p>
        </p:txBody>
      </p:sp>
      <p:sp>
        <p:nvSpPr>
          <p:cNvPr id="2" name="Content Placeholder 1">
            <a:extLst>
              <a:ext uri="{FF2B5EF4-FFF2-40B4-BE49-F238E27FC236}">
                <a16:creationId xmlns:a16="http://schemas.microsoft.com/office/drawing/2014/main" id="{6578959C-45C0-83DF-CC17-3408293C708C}"/>
              </a:ext>
            </a:extLst>
          </p:cNvPr>
          <p:cNvSpPr>
            <a:spLocks noGrp="1"/>
          </p:cNvSpPr>
          <p:nvPr>
            <p:ph idx="1"/>
          </p:nvPr>
        </p:nvSpPr>
        <p:spPr>
          <a:xfrm>
            <a:off x="323528" y="1120775"/>
            <a:ext cx="8229600" cy="4038600"/>
          </a:xfrm>
        </p:spPr>
        <p:txBody>
          <a:bodyPr/>
          <a:lstStyle/>
          <a:p>
            <a:r>
              <a:rPr lang="en-US" dirty="0"/>
              <a:t>Here are other websites that help you meet people to trade Bitcoins in real life, for example localbitcoins.com. It is possible to set the fiat currency to exchange in Bitcoins, the area (i.e. Princeton, New Jersey, United States).</a:t>
            </a:r>
          </a:p>
        </p:txBody>
      </p:sp>
      <p:pic>
        <p:nvPicPr>
          <p:cNvPr id="5" name="Picture 4">
            <a:extLst>
              <a:ext uri="{FF2B5EF4-FFF2-40B4-BE49-F238E27FC236}">
                <a16:creationId xmlns:a16="http://schemas.microsoft.com/office/drawing/2014/main" id="{D608F25E-8002-ED2B-A69F-22CA689F4A22}"/>
              </a:ext>
            </a:extLst>
          </p:cNvPr>
          <p:cNvPicPr>
            <a:picLocks noChangeAspect="1"/>
          </p:cNvPicPr>
          <p:nvPr/>
        </p:nvPicPr>
        <p:blipFill>
          <a:blip r:embed="rId2"/>
          <a:stretch>
            <a:fillRect/>
          </a:stretch>
        </p:blipFill>
        <p:spPr>
          <a:xfrm>
            <a:off x="360788" y="2708921"/>
            <a:ext cx="8326012" cy="3816424"/>
          </a:xfrm>
          <a:prstGeom prst="rect">
            <a:avLst/>
          </a:prstGeom>
        </p:spPr>
      </p:pic>
    </p:spTree>
    <p:extLst>
      <p:ext uri="{BB962C8B-B14F-4D97-AF65-F5344CB8AC3E}">
        <p14:creationId xmlns:p14="http://schemas.microsoft.com/office/powerpoint/2010/main" val="54883862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5">
            <a:extLst>
              <a:ext uri="{FF2B5EF4-FFF2-40B4-BE49-F238E27FC236}">
                <a16:creationId xmlns:a16="http://schemas.microsoft.com/office/drawing/2014/main" id="{010E9D54-17F6-ADDC-BDCC-5A289BE21FB7}"/>
              </a:ext>
            </a:extLst>
          </p:cNvPr>
          <p:cNvSpPr>
            <a:spLocks noGrp="1"/>
          </p:cNvSpPr>
          <p:nvPr>
            <p:ph type="title"/>
          </p:nvPr>
        </p:nvSpPr>
        <p:spPr>
          <a:xfrm>
            <a:off x="457200" y="-34925"/>
            <a:ext cx="8229600" cy="1143000"/>
          </a:xfrm>
          <a:ln>
            <a:solidFill>
              <a:srgbClr val="FF0000"/>
            </a:solidFill>
          </a:ln>
        </p:spPr>
        <p:txBody>
          <a:bodyPr/>
          <a:lstStyle/>
          <a:p>
            <a:r>
              <a:rPr lang="en-US" sz="2800" b="1" dirty="0"/>
              <a:t>Directly meet people who want to buy or sell Bitcoins</a:t>
            </a:r>
            <a:endParaRPr lang="en-IN" altLang="en-US" dirty="0"/>
          </a:p>
        </p:txBody>
      </p:sp>
      <p:sp>
        <p:nvSpPr>
          <p:cNvPr id="92164" name="Slide Number Placeholder 4">
            <a:extLst>
              <a:ext uri="{FF2B5EF4-FFF2-40B4-BE49-F238E27FC236}">
                <a16:creationId xmlns:a16="http://schemas.microsoft.com/office/drawing/2014/main" id="{99430051-65DA-9A71-B3E5-DBA2888549D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2F2DDBF5-6D39-4DB9-AC97-D4FD6E3344FC}"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165</a:t>
            </a:fld>
            <a:endParaRPr lang="en-US" altLang="en-US" sz="1400">
              <a:solidFill>
                <a:srgbClr val="FF3300"/>
              </a:solidFill>
              <a:latin typeface="Tahoma" panose="020B0604030504040204" pitchFamily="34" charset="0"/>
              <a:cs typeface="Arial" panose="020B0604020202020204" pitchFamily="34" charset="0"/>
            </a:endParaRPr>
          </a:p>
        </p:txBody>
      </p:sp>
      <p:sp>
        <p:nvSpPr>
          <p:cNvPr id="2" name="Content Placeholder 1">
            <a:extLst>
              <a:ext uri="{FF2B5EF4-FFF2-40B4-BE49-F238E27FC236}">
                <a16:creationId xmlns:a16="http://schemas.microsoft.com/office/drawing/2014/main" id="{6578959C-45C0-83DF-CC17-3408293C708C}"/>
              </a:ext>
            </a:extLst>
          </p:cNvPr>
          <p:cNvSpPr>
            <a:spLocks noGrp="1"/>
          </p:cNvSpPr>
          <p:nvPr>
            <p:ph idx="1"/>
          </p:nvPr>
        </p:nvSpPr>
        <p:spPr>
          <a:xfrm>
            <a:off x="323528" y="1120775"/>
            <a:ext cx="8229600" cy="4038600"/>
          </a:xfrm>
          <a:ln>
            <a:solidFill>
              <a:srgbClr val="FF0000"/>
            </a:solidFill>
          </a:ln>
        </p:spPr>
        <p:txBody>
          <a:bodyPr/>
          <a:lstStyle/>
          <a:p>
            <a:r>
              <a:rPr lang="en-US" dirty="0"/>
              <a:t>There's a list of people willing to sell Bitcoins for a specific price. It is possible to contact them and arrange a meeting in a coffee shop somewhere or in a park and receive Bitcoins in exchange for dollars.</a:t>
            </a:r>
          </a:p>
          <a:p>
            <a:r>
              <a:rPr lang="en-US" dirty="0"/>
              <a:t>There are also physical places in the world where it's known that people go to trade Bitcoins. For example certain parks, and street corners where on particular days you know that people will be standing around to sell or buy Bitcoins.</a:t>
            </a:r>
          </a:p>
          <a:p>
            <a:endParaRPr lang="en-US" dirty="0"/>
          </a:p>
        </p:txBody>
      </p:sp>
    </p:spTree>
    <p:extLst>
      <p:ext uri="{BB962C8B-B14F-4D97-AF65-F5344CB8AC3E}">
        <p14:creationId xmlns:p14="http://schemas.microsoft.com/office/powerpoint/2010/main" val="325433565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5">
            <a:extLst>
              <a:ext uri="{FF2B5EF4-FFF2-40B4-BE49-F238E27FC236}">
                <a16:creationId xmlns:a16="http://schemas.microsoft.com/office/drawing/2014/main" id="{010E9D54-17F6-ADDC-BDCC-5A289BE21FB7}"/>
              </a:ext>
            </a:extLst>
          </p:cNvPr>
          <p:cNvSpPr>
            <a:spLocks noGrp="1"/>
          </p:cNvSpPr>
          <p:nvPr>
            <p:ph type="title"/>
          </p:nvPr>
        </p:nvSpPr>
        <p:spPr>
          <a:xfrm>
            <a:off x="457200" y="-34925"/>
            <a:ext cx="8229600" cy="1143000"/>
          </a:xfrm>
          <a:ln>
            <a:solidFill>
              <a:srgbClr val="FF0000"/>
            </a:solidFill>
          </a:ln>
        </p:spPr>
        <p:txBody>
          <a:bodyPr/>
          <a:lstStyle/>
          <a:p>
            <a:r>
              <a:rPr lang="en-US" sz="2800" b="1" dirty="0"/>
              <a:t>Directly meet people who want to buy or sell Bitcoins</a:t>
            </a:r>
            <a:endParaRPr lang="en-IN" altLang="en-US" dirty="0"/>
          </a:p>
        </p:txBody>
      </p:sp>
      <p:sp>
        <p:nvSpPr>
          <p:cNvPr id="92164" name="Slide Number Placeholder 4">
            <a:extLst>
              <a:ext uri="{FF2B5EF4-FFF2-40B4-BE49-F238E27FC236}">
                <a16:creationId xmlns:a16="http://schemas.microsoft.com/office/drawing/2014/main" id="{99430051-65DA-9A71-B3E5-DBA2888549D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2F2DDBF5-6D39-4DB9-AC97-D4FD6E3344FC}"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166</a:t>
            </a:fld>
            <a:endParaRPr lang="en-US" altLang="en-US" sz="1400">
              <a:solidFill>
                <a:srgbClr val="FF3300"/>
              </a:solidFill>
              <a:latin typeface="Tahoma" panose="020B0604030504040204" pitchFamily="34" charset="0"/>
              <a:cs typeface="Arial" panose="020B0604020202020204" pitchFamily="34" charset="0"/>
            </a:endParaRPr>
          </a:p>
        </p:txBody>
      </p:sp>
      <p:sp>
        <p:nvSpPr>
          <p:cNvPr id="2" name="Content Placeholder 1">
            <a:extLst>
              <a:ext uri="{FF2B5EF4-FFF2-40B4-BE49-F238E27FC236}">
                <a16:creationId xmlns:a16="http://schemas.microsoft.com/office/drawing/2014/main" id="{6578959C-45C0-83DF-CC17-3408293C708C}"/>
              </a:ext>
            </a:extLst>
          </p:cNvPr>
          <p:cNvSpPr>
            <a:spLocks noGrp="1"/>
          </p:cNvSpPr>
          <p:nvPr>
            <p:ph idx="1"/>
          </p:nvPr>
        </p:nvSpPr>
        <p:spPr>
          <a:xfrm>
            <a:off x="323528" y="1120775"/>
            <a:ext cx="8229600" cy="4038600"/>
          </a:xfrm>
        </p:spPr>
        <p:txBody>
          <a:bodyPr/>
          <a:lstStyle/>
          <a:p>
            <a:pPr marL="0" indent="0">
              <a:buNone/>
            </a:pPr>
            <a:r>
              <a:rPr lang="en-US" b="1" u="sng" dirty="0"/>
              <a:t>Basic Bitcoin market dynamics</a:t>
            </a:r>
          </a:p>
        </p:txBody>
      </p:sp>
    </p:spTree>
    <p:extLst>
      <p:ext uri="{BB962C8B-B14F-4D97-AF65-F5344CB8AC3E}">
        <p14:creationId xmlns:p14="http://schemas.microsoft.com/office/powerpoint/2010/main" val="3091678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674" name="Slide Number Placeholder 1">
            <a:extLst>
              <a:ext uri="{FF2B5EF4-FFF2-40B4-BE49-F238E27FC236}">
                <a16:creationId xmlns:a16="http://schemas.microsoft.com/office/drawing/2014/main" id="{1E1B5FBE-A0A0-4186-B4E5-1CB701AC4A4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D5A10023-4BAA-47F8-AEA2-3B17985CF87F}" type="slidenum">
              <a:rPr lang="es-ES" altLang="en-US" sz="1400" smtClean="0"/>
              <a:pPr>
                <a:spcBef>
                  <a:spcPct val="0"/>
                </a:spcBef>
                <a:buFontTx/>
                <a:buNone/>
              </a:pPr>
              <a:t>17</a:t>
            </a:fld>
            <a:endParaRPr lang="es-ES" altLang="en-US" sz="1400"/>
          </a:p>
        </p:txBody>
      </p:sp>
      <p:sp>
        <p:nvSpPr>
          <p:cNvPr id="4" name="TextBox 3">
            <a:extLst>
              <a:ext uri="{FF2B5EF4-FFF2-40B4-BE49-F238E27FC236}">
                <a16:creationId xmlns:a16="http://schemas.microsoft.com/office/drawing/2014/main" id="{565FD9F9-CA78-86DD-389D-06CB0A841EB5}"/>
              </a:ext>
            </a:extLst>
          </p:cNvPr>
          <p:cNvSpPr txBox="1"/>
          <p:nvPr/>
        </p:nvSpPr>
        <p:spPr>
          <a:xfrm>
            <a:off x="395288" y="200025"/>
            <a:ext cx="8534400" cy="7023100"/>
          </a:xfrm>
          <a:prstGeom prst="rect">
            <a:avLst/>
          </a:prstGeom>
          <a:noFill/>
          <a:ln>
            <a:solidFill>
              <a:schemeClr val="tx1"/>
            </a:solidFill>
          </a:ln>
        </p:spPr>
        <p:txBody>
          <a:bodyPr>
            <a:spAutoFit/>
          </a:bodyPr>
          <a:lstStyle/>
          <a:p>
            <a:pPr>
              <a:defRPr/>
            </a:pPr>
            <a:r>
              <a:rPr lang="en-US" sz="2400" b="1" u="sng" dirty="0">
                <a:solidFill>
                  <a:srgbClr val="FF0000"/>
                </a:solidFill>
                <a:latin typeface="Garamond" panose="02020404030301010803" pitchFamily="18" charset="0"/>
              </a:rPr>
              <a:t>Why distributed Consensus Protocol?</a:t>
            </a:r>
          </a:p>
          <a:p>
            <a:pPr marL="342900" indent="-342900">
              <a:lnSpc>
                <a:spcPct val="150000"/>
              </a:lnSpc>
              <a:spcBef>
                <a:spcPct val="20000"/>
              </a:spcBef>
              <a:buClr>
                <a:srgbClr val="333399"/>
              </a:buClr>
              <a:buFont typeface="Wingdings" panose="05000000000000000000" pitchFamily="2" charset="2"/>
              <a:buChar char="v"/>
              <a:defRPr/>
            </a:pPr>
            <a:r>
              <a:rPr lang="en-IN" altLang="en-US" sz="2000" kern="0" dirty="0">
                <a:solidFill>
                  <a:srgbClr val="000000"/>
                </a:solidFill>
                <a:latin typeface="Times New Roman" pitchFamily="18" charset="0"/>
                <a:cs typeface="Times New Roman" pitchFamily="18" charset="0"/>
              </a:rPr>
              <a:t>Bitcoin Key Challenge</a:t>
            </a:r>
          </a:p>
          <a:p>
            <a:pPr lvl="1">
              <a:lnSpc>
                <a:spcPct val="150000"/>
              </a:lnSpc>
              <a:spcBef>
                <a:spcPct val="20000"/>
              </a:spcBef>
              <a:buClr>
                <a:srgbClr val="333399"/>
              </a:buClr>
              <a:buFont typeface="Wingdings" panose="05000000000000000000" pitchFamily="2" charset="2"/>
              <a:buNone/>
              <a:defRPr/>
            </a:pPr>
            <a:r>
              <a:rPr lang="en-IN" altLang="en-US" sz="2000" kern="0" dirty="0">
                <a:solidFill>
                  <a:srgbClr val="000000"/>
                </a:solidFill>
                <a:latin typeface="Times New Roman" pitchFamily="18" charset="0"/>
                <a:cs typeface="Times New Roman" pitchFamily="18" charset="0"/>
              </a:rPr>
              <a:t>The key technical challenge of decentralized e-cash: distributed consensus</a:t>
            </a:r>
          </a:p>
          <a:p>
            <a:pPr marL="342900" indent="-342900">
              <a:lnSpc>
                <a:spcPct val="150000"/>
              </a:lnSpc>
              <a:spcBef>
                <a:spcPct val="20000"/>
              </a:spcBef>
              <a:buClr>
                <a:srgbClr val="333399"/>
              </a:buClr>
              <a:buFont typeface="Wingdings" panose="05000000000000000000" pitchFamily="2" charset="2"/>
              <a:buChar char="v"/>
              <a:defRPr/>
            </a:pPr>
            <a:r>
              <a:rPr lang="en-IN" altLang="en-US" sz="2000" kern="0" dirty="0">
                <a:solidFill>
                  <a:srgbClr val="000000"/>
                </a:solidFill>
                <a:latin typeface="Times New Roman" pitchFamily="18" charset="0"/>
                <a:cs typeface="Times New Roman" pitchFamily="18" charset="0"/>
              </a:rPr>
              <a:t>Reliability in distributed systems – Facebook, Google, Twitter, etc.,</a:t>
            </a:r>
          </a:p>
          <a:p>
            <a:pPr lvl="1">
              <a:lnSpc>
                <a:spcPct val="150000"/>
              </a:lnSpc>
              <a:spcBef>
                <a:spcPct val="20000"/>
              </a:spcBef>
              <a:buClr>
                <a:srgbClr val="333399"/>
              </a:buClr>
              <a:buFont typeface="Wingdings" panose="05000000000000000000" pitchFamily="2" charset="2"/>
              <a:buNone/>
              <a:defRPr/>
            </a:pPr>
            <a:r>
              <a:rPr lang="en-US" altLang="en-US" sz="2000" kern="0" dirty="0">
                <a:solidFill>
                  <a:srgbClr val="000000"/>
                </a:solidFill>
                <a:latin typeface="Times New Roman" pitchFamily="18" charset="0"/>
                <a:cs typeface="Times New Roman" pitchFamily="18" charset="0"/>
              </a:rPr>
              <a:t>Each piece of information must be recorded on several different nodes in this backend, and the nodes must be in sync with the overall s</a:t>
            </a:r>
            <a:r>
              <a:rPr lang="en-IN" altLang="en-US" sz="2000" kern="0" dirty="0" err="1">
                <a:solidFill>
                  <a:srgbClr val="000000"/>
                </a:solidFill>
                <a:latin typeface="Times New Roman" pitchFamily="18" charset="0"/>
                <a:cs typeface="Times New Roman" pitchFamily="18" charset="0"/>
              </a:rPr>
              <a:t>tate</a:t>
            </a:r>
            <a:r>
              <a:rPr lang="en-IN" altLang="en-US" sz="2000" kern="0" dirty="0">
                <a:solidFill>
                  <a:srgbClr val="000000"/>
                </a:solidFill>
                <a:latin typeface="Times New Roman" pitchFamily="18" charset="0"/>
                <a:cs typeface="Times New Roman" pitchFamily="18" charset="0"/>
              </a:rPr>
              <a:t> of the system</a:t>
            </a:r>
          </a:p>
          <a:p>
            <a:pPr marL="342900" indent="-342900">
              <a:lnSpc>
                <a:spcPct val="150000"/>
              </a:lnSpc>
              <a:spcBef>
                <a:spcPct val="20000"/>
              </a:spcBef>
              <a:buClr>
                <a:srgbClr val="333399"/>
              </a:buClr>
              <a:buFont typeface="Wingdings" panose="05000000000000000000" pitchFamily="2" charset="2"/>
              <a:buChar char="v"/>
              <a:defRPr/>
            </a:pPr>
            <a:r>
              <a:rPr lang="en-IN" altLang="en-US" sz="2000" kern="0" dirty="0">
                <a:solidFill>
                  <a:srgbClr val="000000"/>
                </a:solidFill>
                <a:latin typeface="Times New Roman" pitchFamily="18" charset="0"/>
                <a:cs typeface="Times New Roman" pitchFamily="18" charset="0"/>
              </a:rPr>
              <a:t>The reach of distributed consensus protocol is beyond traditional application</a:t>
            </a:r>
          </a:p>
          <a:p>
            <a:pPr marL="342900" indent="-342900">
              <a:lnSpc>
                <a:spcPct val="150000"/>
              </a:lnSpc>
              <a:spcBef>
                <a:spcPct val="20000"/>
              </a:spcBef>
              <a:buClr>
                <a:srgbClr val="333399"/>
              </a:buClr>
              <a:buFont typeface="Wingdings" panose="05000000000000000000" pitchFamily="2" charset="2"/>
              <a:buChar char="v"/>
              <a:defRPr/>
            </a:pPr>
            <a:r>
              <a:rPr lang="en-IN" altLang="en-US" sz="2000" kern="0" dirty="0">
                <a:solidFill>
                  <a:srgbClr val="000000"/>
                </a:solidFill>
                <a:latin typeface="Times New Roman" pitchFamily="18" charset="0"/>
                <a:cs typeface="Times New Roman" pitchFamily="18" charset="0"/>
              </a:rPr>
              <a:t>Distributed key-value store enable various application such as DNS, Public key directory, Stock trades, etc.,</a:t>
            </a:r>
          </a:p>
          <a:p>
            <a:pPr marL="342900" indent="-342900">
              <a:lnSpc>
                <a:spcPct val="150000"/>
              </a:lnSpc>
              <a:spcBef>
                <a:spcPct val="20000"/>
              </a:spcBef>
              <a:buClr>
                <a:srgbClr val="333399"/>
              </a:buClr>
              <a:buFont typeface="Wingdings" panose="05000000000000000000" pitchFamily="2" charset="2"/>
              <a:buChar char="v"/>
              <a:defRPr/>
            </a:pPr>
            <a:r>
              <a:rPr lang="en-US" altLang="en-US" sz="2000" kern="0" dirty="0">
                <a:solidFill>
                  <a:srgbClr val="000000"/>
                </a:solidFill>
                <a:latin typeface="Times New Roman" pitchFamily="18" charset="0"/>
                <a:cs typeface="Times New Roman" pitchFamily="18" charset="0"/>
              </a:rPr>
              <a:t>There are </a:t>
            </a:r>
            <a:r>
              <a:rPr lang="en-US" altLang="en-US" sz="2000" b="1" i="1" kern="0" dirty="0">
                <a:solidFill>
                  <a:srgbClr val="000000"/>
                </a:solidFill>
                <a:latin typeface="Times New Roman" pitchFamily="18" charset="0"/>
                <a:cs typeface="Times New Roman" pitchFamily="18" charset="0"/>
              </a:rPr>
              <a:t>n </a:t>
            </a:r>
            <a:r>
              <a:rPr lang="en-US" altLang="en-US" sz="2000" kern="0" dirty="0">
                <a:solidFill>
                  <a:srgbClr val="000000"/>
                </a:solidFill>
                <a:latin typeface="Times New Roman" pitchFamily="18" charset="0"/>
                <a:cs typeface="Times New Roman" pitchFamily="18" charset="0"/>
              </a:rPr>
              <a:t>nodes that each have an input value. Some of these nodes are </a:t>
            </a:r>
            <a:r>
              <a:rPr lang="en-US" altLang="en-US" sz="2000" b="1" i="1" kern="0" dirty="0">
                <a:solidFill>
                  <a:srgbClr val="002060"/>
                </a:solidFill>
                <a:latin typeface="Times New Roman" pitchFamily="18" charset="0"/>
                <a:cs typeface="Times New Roman" pitchFamily="18" charset="0"/>
              </a:rPr>
              <a:t>faulty or malicious</a:t>
            </a:r>
            <a:r>
              <a:rPr lang="en-US" altLang="en-US" sz="2000" kern="0" dirty="0">
                <a:solidFill>
                  <a:srgbClr val="000000"/>
                </a:solidFill>
                <a:latin typeface="Times New Roman" pitchFamily="18" charset="0"/>
                <a:cs typeface="Times New Roman" pitchFamily="18" charset="0"/>
              </a:rPr>
              <a:t>. </a:t>
            </a:r>
          </a:p>
          <a:p>
            <a:pPr marL="342900" indent="-342900">
              <a:lnSpc>
                <a:spcPct val="150000"/>
              </a:lnSpc>
              <a:spcBef>
                <a:spcPct val="20000"/>
              </a:spcBef>
              <a:buClr>
                <a:srgbClr val="333399"/>
              </a:buClr>
              <a:buFont typeface="Wingdings" panose="05000000000000000000" pitchFamily="2" charset="2"/>
              <a:buChar char="v"/>
              <a:defRPr/>
            </a:pPr>
            <a:r>
              <a:rPr lang="en-US" altLang="en-US" sz="2000" kern="0" dirty="0">
                <a:solidFill>
                  <a:srgbClr val="000000"/>
                </a:solidFill>
                <a:latin typeface="Times New Roman" pitchFamily="18" charset="0"/>
                <a:cs typeface="Times New Roman" pitchFamily="18" charset="0"/>
              </a:rPr>
              <a:t>A distributed consensus protocol has the following </a:t>
            </a:r>
            <a:r>
              <a:rPr lang="en-US" altLang="en-US" sz="2000" b="1" kern="0" dirty="0">
                <a:solidFill>
                  <a:srgbClr val="000000"/>
                </a:solidFill>
                <a:latin typeface="Times New Roman" pitchFamily="18" charset="0"/>
                <a:cs typeface="Times New Roman" pitchFamily="18" charset="0"/>
              </a:rPr>
              <a:t>two properties</a:t>
            </a:r>
            <a:r>
              <a:rPr lang="en-US" altLang="en-US" sz="2000" kern="0" dirty="0">
                <a:solidFill>
                  <a:srgbClr val="000000"/>
                </a:solidFill>
                <a:latin typeface="Times New Roman" pitchFamily="18" charset="0"/>
                <a:cs typeface="Times New Roman" pitchFamily="18" charset="0"/>
              </a:rPr>
              <a:t>:</a:t>
            </a:r>
          </a:p>
          <a:p>
            <a:pPr>
              <a:lnSpc>
                <a:spcPct val="150000"/>
              </a:lnSpc>
              <a:spcBef>
                <a:spcPct val="20000"/>
              </a:spcBef>
              <a:buClr>
                <a:srgbClr val="333399"/>
              </a:buClr>
              <a:buFont typeface="Wingdings" panose="05000000000000000000" pitchFamily="2" charset="2"/>
              <a:buNone/>
              <a:defRPr/>
            </a:pPr>
            <a:r>
              <a:rPr lang="en-US" altLang="en-US" sz="2000" kern="0" dirty="0">
                <a:solidFill>
                  <a:srgbClr val="000000"/>
                </a:solidFill>
                <a:latin typeface="Times New Roman" pitchFamily="18" charset="0"/>
                <a:cs typeface="Times New Roman" pitchFamily="18" charset="0"/>
              </a:rPr>
              <a:t>● It must terminate with all honest nodes in agreement on the value</a:t>
            </a:r>
          </a:p>
          <a:p>
            <a:pPr>
              <a:lnSpc>
                <a:spcPct val="150000"/>
              </a:lnSpc>
              <a:spcBef>
                <a:spcPct val="20000"/>
              </a:spcBef>
              <a:buClr>
                <a:srgbClr val="333399"/>
              </a:buClr>
              <a:buFont typeface="Wingdings" panose="05000000000000000000" pitchFamily="2" charset="2"/>
              <a:buNone/>
              <a:defRPr/>
            </a:pPr>
            <a:r>
              <a:rPr lang="en-US" altLang="en-US" sz="2000" kern="0" dirty="0">
                <a:solidFill>
                  <a:srgbClr val="000000"/>
                </a:solidFill>
                <a:latin typeface="Times New Roman" pitchFamily="18" charset="0"/>
                <a:cs typeface="Times New Roman" pitchFamily="18" charset="0"/>
              </a:rPr>
              <a:t>● The value must have been generated by an honest node</a:t>
            </a:r>
            <a:endParaRPr lang="en-IN" altLang="en-US" sz="2000" kern="0" dirty="0">
              <a:solidFill>
                <a:srgbClr val="000000"/>
              </a:solidFill>
              <a:latin typeface="Times New Roman" pitchFamily="18" charset="0"/>
              <a:cs typeface="Times New Roman"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698" name="Slide Number Placeholder 1">
            <a:extLst>
              <a:ext uri="{FF2B5EF4-FFF2-40B4-BE49-F238E27FC236}">
                <a16:creationId xmlns:a16="http://schemas.microsoft.com/office/drawing/2014/main" id="{0B8CBF29-2BAA-CE8B-7D28-9EB2F6CCAEA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1043F411-7559-48AD-A997-7E058B7734ED}" type="slidenum">
              <a:rPr lang="es-ES" altLang="en-US" sz="1400" smtClean="0"/>
              <a:pPr>
                <a:spcBef>
                  <a:spcPct val="0"/>
                </a:spcBef>
                <a:buFontTx/>
                <a:buNone/>
              </a:pPr>
              <a:t>18</a:t>
            </a:fld>
            <a:endParaRPr lang="es-ES" altLang="en-US" sz="1400"/>
          </a:p>
        </p:txBody>
      </p:sp>
      <p:sp>
        <p:nvSpPr>
          <p:cNvPr id="4" name="TextBox 3">
            <a:extLst>
              <a:ext uri="{FF2B5EF4-FFF2-40B4-BE49-F238E27FC236}">
                <a16:creationId xmlns:a16="http://schemas.microsoft.com/office/drawing/2014/main" id="{FBBDF1D1-0B4D-8E23-786A-712F0BDB233C}"/>
              </a:ext>
            </a:extLst>
          </p:cNvPr>
          <p:cNvSpPr txBox="1"/>
          <p:nvPr/>
        </p:nvSpPr>
        <p:spPr>
          <a:xfrm>
            <a:off x="395288" y="200025"/>
            <a:ext cx="8534400" cy="522288"/>
          </a:xfrm>
          <a:prstGeom prst="rect">
            <a:avLst/>
          </a:prstGeom>
          <a:noFill/>
          <a:ln>
            <a:solidFill>
              <a:schemeClr val="tx1"/>
            </a:solidFill>
          </a:ln>
        </p:spPr>
        <p:txBody>
          <a:bodyPr>
            <a:spAutoFit/>
          </a:bodyPr>
          <a:lstStyle/>
          <a:p>
            <a:pPr algn="ctr">
              <a:defRPr/>
            </a:pPr>
            <a:r>
              <a:rPr lang="en-IN" altLang="en-US" sz="2800" b="1" kern="0" dirty="0">
                <a:solidFill>
                  <a:srgbClr val="0070C0"/>
                </a:solidFill>
                <a:latin typeface="Times New Roman" pitchFamily="18" charset="0"/>
                <a:cs typeface="Times New Roman" pitchFamily="18" charset="0"/>
              </a:rPr>
              <a:t>Bitcoin – Peer-to-Peer System</a:t>
            </a:r>
          </a:p>
        </p:txBody>
      </p:sp>
      <p:sp>
        <p:nvSpPr>
          <p:cNvPr id="3" name="TextBox 2">
            <a:extLst>
              <a:ext uri="{FF2B5EF4-FFF2-40B4-BE49-F238E27FC236}">
                <a16:creationId xmlns:a16="http://schemas.microsoft.com/office/drawing/2014/main" id="{5BDB1448-B235-9C77-FF68-0B9FA6942E50}"/>
              </a:ext>
            </a:extLst>
          </p:cNvPr>
          <p:cNvSpPr txBox="1"/>
          <p:nvPr/>
        </p:nvSpPr>
        <p:spPr>
          <a:xfrm>
            <a:off x="395288" y="836613"/>
            <a:ext cx="8534400" cy="6032500"/>
          </a:xfrm>
          <a:prstGeom prst="rect">
            <a:avLst/>
          </a:prstGeom>
          <a:noFill/>
          <a:ln>
            <a:solidFill>
              <a:schemeClr val="tx1"/>
            </a:solidFill>
          </a:ln>
        </p:spPr>
        <p:txBody>
          <a:bodyPr>
            <a:spAutoFit/>
          </a:bodyPr>
          <a:lstStyle/>
          <a:p>
            <a:pPr marL="342900" indent="-342900">
              <a:buFont typeface="Arial" panose="020B0604020202020204" pitchFamily="34" charset="0"/>
              <a:buChar char="•"/>
              <a:defRPr/>
            </a:pPr>
            <a:r>
              <a:rPr lang="en-US" sz="2400" dirty="0">
                <a:latin typeface="Garamond" panose="02020404030301010803" pitchFamily="18" charset="0"/>
              </a:rPr>
              <a:t>When Alice wants to pay Bob, what she actually does is broadcast a transaction to all of the Bitcoin nodes that comprise the </a:t>
            </a:r>
            <a:r>
              <a:rPr lang="en-US" sz="2400" b="1" dirty="0">
                <a:latin typeface="Garamond" panose="02020404030301010803" pitchFamily="18" charset="0"/>
              </a:rPr>
              <a:t>peer‐to‐peer network</a:t>
            </a:r>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sz="2800" b="1" u="sng" dirty="0">
              <a:solidFill>
                <a:srgbClr val="FF0000"/>
              </a:solidFill>
              <a:latin typeface="Garamond" panose="02020404030301010803" pitchFamily="18" charset="0"/>
            </a:endParaRPr>
          </a:p>
          <a:p>
            <a:pPr>
              <a:defRPr/>
            </a:pPr>
            <a:r>
              <a:rPr lang="en-US" sz="2800" b="1" u="sng" dirty="0">
                <a:solidFill>
                  <a:srgbClr val="FF0000"/>
                </a:solidFill>
                <a:latin typeface="Garamond" panose="02020404030301010803" pitchFamily="18" charset="0"/>
              </a:rPr>
              <a:t>How consensus work in Bitcoin</a:t>
            </a:r>
          </a:p>
          <a:p>
            <a:pPr>
              <a:defRPr/>
            </a:pPr>
            <a:endParaRPr lang="en-US" dirty="0"/>
          </a:p>
          <a:p>
            <a:pPr>
              <a:defRPr/>
            </a:pPr>
            <a:r>
              <a:rPr lang="en-US" sz="2400" dirty="0">
                <a:latin typeface="Garamond" panose="02020404030301010803" pitchFamily="18" charset="0"/>
              </a:rPr>
              <a:t>At any given time,</a:t>
            </a:r>
          </a:p>
          <a:p>
            <a:pPr marL="342900" indent="-342900">
              <a:buFont typeface="Arial" panose="020B0604020202020204" pitchFamily="34" charset="0"/>
              <a:buChar char="•"/>
              <a:defRPr/>
            </a:pPr>
            <a:r>
              <a:rPr lang="en-US" sz="2400" dirty="0">
                <a:latin typeface="Garamond" panose="02020404030301010803" pitchFamily="18" charset="0"/>
              </a:rPr>
              <a:t>All nodes have a sequence of blocks of transactions they have reached a consensus on</a:t>
            </a:r>
          </a:p>
          <a:p>
            <a:pPr marL="342900" indent="-342900">
              <a:buFont typeface="Arial" panose="020B0604020202020204" pitchFamily="34" charset="0"/>
              <a:buChar char="•"/>
              <a:defRPr/>
            </a:pPr>
            <a:r>
              <a:rPr lang="en-US" sz="2400" dirty="0">
                <a:latin typeface="Garamond" panose="02020404030301010803" pitchFamily="18" charset="0"/>
              </a:rPr>
              <a:t>Each node has a set of outstanding transactions it heard about </a:t>
            </a:r>
            <a:endParaRPr lang="en-US" dirty="0"/>
          </a:p>
          <a:p>
            <a:pPr>
              <a:defRPr/>
            </a:pPr>
            <a:endParaRPr lang="en-US" dirty="0"/>
          </a:p>
          <a:p>
            <a:pPr>
              <a:defRPr/>
            </a:pPr>
            <a:endParaRPr lang="en-US" dirty="0"/>
          </a:p>
        </p:txBody>
      </p:sp>
      <p:pic>
        <p:nvPicPr>
          <p:cNvPr id="29701" name="Picture 5">
            <a:extLst>
              <a:ext uri="{FF2B5EF4-FFF2-40B4-BE49-F238E27FC236}">
                <a16:creationId xmlns:a16="http://schemas.microsoft.com/office/drawing/2014/main" id="{CCFB619F-F914-51C3-29C1-431A90FEE4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213" y="2239963"/>
            <a:ext cx="7361237" cy="153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2" name="Slide Number Placeholder 1">
            <a:extLst>
              <a:ext uri="{FF2B5EF4-FFF2-40B4-BE49-F238E27FC236}">
                <a16:creationId xmlns:a16="http://schemas.microsoft.com/office/drawing/2014/main" id="{EF5FD74E-81EA-21FA-5860-32AE558F5A10}"/>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865F2DC8-F4C4-4BEE-AFC9-4C6F3FB8BEAA}" type="slidenum">
              <a:rPr lang="es-ES" altLang="en-US" sz="1400" smtClean="0"/>
              <a:pPr>
                <a:spcBef>
                  <a:spcPct val="0"/>
                </a:spcBef>
                <a:buFontTx/>
                <a:buNone/>
              </a:pPr>
              <a:t>19</a:t>
            </a:fld>
            <a:endParaRPr lang="es-ES" altLang="en-US" sz="1400"/>
          </a:p>
        </p:txBody>
      </p:sp>
      <p:sp>
        <p:nvSpPr>
          <p:cNvPr id="3" name="TextBox 2">
            <a:extLst>
              <a:ext uri="{FF2B5EF4-FFF2-40B4-BE49-F238E27FC236}">
                <a16:creationId xmlns:a16="http://schemas.microsoft.com/office/drawing/2014/main" id="{EBC2D97B-67BE-4D5D-87A3-97331619B69B}"/>
              </a:ext>
            </a:extLst>
          </p:cNvPr>
          <p:cNvSpPr txBox="1"/>
          <p:nvPr/>
        </p:nvSpPr>
        <p:spPr>
          <a:xfrm>
            <a:off x="304800" y="620688"/>
            <a:ext cx="8534400" cy="3970318"/>
          </a:xfrm>
          <a:prstGeom prst="rect">
            <a:avLst/>
          </a:prstGeom>
          <a:noFill/>
          <a:ln>
            <a:solidFill>
              <a:schemeClr val="tx1"/>
            </a:solidFill>
          </a:ln>
        </p:spPr>
        <p:txBody>
          <a:bodyPr>
            <a:spAutoFit/>
          </a:bodyPr>
          <a:lstStyle/>
          <a:p>
            <a:pPr>
              <a:defRPr/>
            </a:pPr>
            <a:r>
              <a:rPr lang="en-US" sz="2800" b="1" dirty="0">
                <a:solidFill>
                  <a:srgbClr val="FF0000"/>
                </a:solidFill>
                <a:latin typeface="Garamond" panose="02020404030301010803" pitchFamily="18" charset="0"/>
              </a:rPr>
              <a:t>What is a Consensus Algorithm?</a:t>
            </a:r>
          </a:p>
          <a:p>
            <a:pPr>
              <a:defRPr/>
            </a:pPr>
            <a:r>
              <a:rPr lang="en-US" sz="3200" b="1" dirty="0">
                <a:latin typeface="Garamond" panose="02020404030301010803" pitchFamily="18" charset="0"/>
              </a:rPr>
              <a:t>Consensus: </a:t>
            </a:r>
            <a:r>
              <a:rPr lang="en-US" sz="3200" dirty="0">
                <a:latin typeface="Garamond" panose="02020404030301010803" pitchFamily="18" charset="0"/>
              </a:rPr>
              <a:t>A generally accepted opinion or decision among a group of people.</a:t>
            </a:r>
          </a:p>
          <a:p>
            <a:pPr>
              <a:defRPr/>
            </a:pPr>
            <a:r>
              <a:rPr lang="en-US" sz="3200" b="1" dirty="0">
                <a:latin typeface="Garamond" panose="02020404030301010803" pitchFamily="18" charset="0"/>
              </a:rPr>
              <a:t>Algorithm: </a:t>
            </a:r>
            <a:r>
              <a:rPr lang="en-US" sz="3200" dirty="0">
                <a:latin typeface="Garamond" panose="02020404030301010803" pitchFamily="18" charset="0"/>
              </a:rPr>
              <a:t>A set of rules for accomplishing a task in a certain number of steps.</a:t>
            </a:r>
          </a:p>
          <a:p>
            <a:pPr marL="342900" indent="-342900">
              <a:buFont typeface="Wingdings" panose="05000000000000000000" pitchFamily="2" charset="2"/>
              <a:buChar char="§"/>
              <a:defRPr/>
            </a:pPr>
            <a:r>
              <a:rPr lang="en-US" sz="3200" b="1" dirty="0">
                <a:latin typeface="Garamond" panose="02020404030301010803" pitchFamily="18" charset="0"/>
              </a:rPr>
              <a:t>Combining the two</a:t>
            </a:r>
            <a:r>
              <a:rPr lang="en-US" sz="3200" dirty="0">
                <a:latin typeface="Garamond" panose="02020404030301010803" pitchFamily="18" charset="0"/>
              </a:rPr>
              <a:t>, you get a set of rules and a number of steps for accomplishing a generally accepted </a:t>
            </a:r>
            <a:r>
              <a:rPr lang="en-US" sz="3200" b="1" dirty="0">
                <a:latin typeface="Garamond" panose="02020404030301010803" pitchFamily="18" charset="0"/>
              </a:rPr>
              <a:t>decision</a:t>
            </a:r>
            <a:r>
              <a:rPr lang="en-US" sz="3200" dirty="0">
                <a:latin typeface="Garamond" panose="02020404030301010803" pitchFamily="18" charset="0"/>
              </a:rPr>
              <a:t> among a group of people.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F769D81C-3C97-38F0-DB76-78B8CAC3024F}"/>
              </a:ext>
            </a:extLst>
          </p:cNvPr>
          <p:cNvSpPr>
            <a:spLocks noGrp="1" noChangeArrowheads="1"/>
          </p:cNvSpPr>
          <p:nvPr>
            <p:ph type="ctrTitle"/>
          </p:nvPr>
        </p:nvSpPr>
        <p:spPr>
          <a:xfrm>
            <a:off x="468313" y="117475"/>
            <a:ext cx="8135937" cy="503213"/>
          </a:xfrm>
          <a:ln>
            <a:solidFill>
              <a:schemeClr val="tx1"/>
            </a:solidFill>
            <a:miter lim="800000"/>
            <a:headEnd/>
            <a:tailEnd/>
          </a:ln>
        </p:spPr>
        <p:txBody>
          <a:bodyPr/>
          <a:lstStyle/>
          <a:p>
            <a:pPr eaLnBrk="1" hangingPunct="1"/>
            <a:r>
              <a:rPr lang="es-ES" altLang="en-US" sz="4800" b="1" dirty="0">
                <a:solidFill>
                  <a:srgbClr val="FF0000"/>
                </a:solidFill>
              </a:rPr>
              <a:t>Content </a:t>
            </a:r>
          </a:p>
        </p:txBody>
      </p:sp>
      <p:sp>
        <p:nvSpPr>
          <p:cNvPr id="7171" name="Google Shape;92;p1">
            <a:extLst>
              <a:ext uri="{FF2B5EF4-FFF2-40B4-BE49-F238E27FC236}">
                <a16:creationId xmlns:a16="http://schemas.microsoft.com/office/drawing/2014/main" id="{6EE72311-5ADB-CCD0-90D7-CB2FBC6CE3D7}"/>
              </a:ext>
            </a:extLst>
          </p:cNvPr>
          <p:cNvSpPr>
            <a:spLocks noGrp="1"/>
          </p:cNvSpPr>
          <p:nvPr>
            <p:ph type="subTitle" idx="1"/>
          </p:nvPr>
        </p:nvSpPr>
        <p:spPr>
          <a:xfrm>
            <a:off x="539751" y="620688"/>
            <a:ext cx="8207375" cy="5904656"/>
          </a:xfrm>
          <a:ln>
            <a:solidFill>
              <a:schemeClr val="tx1"/>
            </a:solidFill>
            <a:miter lim="800000"/>
            <a:headEnd/>
            <a:tailEnd/>
          </a:ln>
        </p:spPr>
        <p:txBody>
          <a:bodyPr lIns="91425" tIns="45700" rIns="91425" bIns="45700"/>
          <a:lstStyle/>
          <a:p>
            <a:pPr marL="571500" indent="-571500" algn="just">
              <a:lnSpc>
                <a:spcPct val="150000"/>
              </a:lnSpc>
              <a:spcBef>
                <a:spcPts val="375"/>
              </a:spcBef>
              <a:buSzPct val="49000"/>
              <a:buFont typeface="Wingdings" panose="05000000000000000000" pitchFamily="2" charset="2"/>
              <a:buChar char="q"/>
              <a:defRPr/>
            </a:pPr>
            <a:r>
              <a:rPr lang="en-US" sz="1900" b="1" dirty="0">
                <a:latin typeface="Times New Roman" panose="02020603050405020304" pitchFamily="18" charset="0"/>
                <a:ea typeface="Times New Roman" panose="02020603050405020304" pitchFamily="18" charset="0"/>
              </a:rPr>
              <a:t>Decentralization-Centralization vs. Decentralization-Distributed consensus </a:t>
            </a:r>
          </a:p>
          <a:p>
            <a:pPr marL="571500" indent="-571500" algn="just">
              <a:lnSpc>
                <a:spcPct val="150000"/>
              </a:lnSpc>
              <a:spcBef>
                <a:spcPts val="375"/>
              </a:spcBef>
              <a:buSzPct val="49000"/>
              <a:buFont typeface="Wingdings" panose="05000000000000000000" pitchFamily="2" charset="2"/>
              <a:buChar char="q"/>
              <a:defRPr/>
            </a:pPr>
            <a:r>
              <a:rPr lang="en-US" sz="1900" b="1" dirty="0">
                <a:latin typeface="Times New Roman" panose="02020603050405020304" pitchFamily="18" charset="0"/>
                <a:ea typeface="Times New Roman" panose="02020603050405020304" pitchFamily="18" charset="0"/>
              </a:rPr>
              <a:t>Consensus without</a:t>
            </a:r>
            <a:r>
              <a:rPr lang="en-US" sz="1900" b="1" spc="5" dirty="0">
                <a:latin typeface="Times New Roman" panose="02020603050405020304" pitchFamily="18" charset="0"/>
                <a:ea typeface="Times New Roman" panose="02020603050405020304" pitchFamily="18" charset="0"/>
              </a:rPr>
              <a:t> </a:t>
            </a:r>
            <a:r>
              <a:rPr lang="en-US" sz="1900" b="1" dirty="0">
                <a:latin typeface="Times New Roman" panose="02020603050405020304" pitchFamily="18" charset="0"/>
                <a:ea typeface="Times New Roman" panose="02020603050405020304" pitchFamily="18" charset="0"/>
              </a:rPr>
              <a:t>identity using a blockchain, </a:t>
            </a:r>
          </a:p>
          <a:p>
            <a:pPr marL="571500" indent="-571500" algn="just">
              <a:lnSpc>
                <a:spcPct val="150000"/>
              </a:lnSpc>
              <a:spcBef>
                <a:spcPts val="375"/>
              </a:spcBef>
              <a:buSzPct val="49000"/>
              <a:buFont typeface="Wingdings" panose="05000000000000000000" pitchFamily="2" charset="2"/>
              <a:buChar char="q"/>
              <a:defRPr/>
            </a:pPr>
            <a:r>
              <a:rPr lang="en-US" sz="1900" b="1" dirty="0">
                <a:latin typeface="Times New Roman" panose="02020603050405020304" pitchFamily="18" charset="0"/>
                <a:ea typeface="Times New Roman" panose="02020603050405020304" pitchFamily="18" charset="0"/>
              </a:rPr>
              <a:t>Incentives, and proof of work</a:t>
            </a:r>
          </a:p>
          <a:p>
            <a:pPr marL="571500" indent="-571500" algn="just">
              <a:lnSpc>
                <a:spcPct val="150000"/>
              </a:lnSpc>
              <a:spcBef>
                <a:spcPts val="375"/>
              </a:spcBef>
              <a:buSzPct val="49000"/>
              <a:buFont typeface="Wingdings" panose="05000000000000000000" pitchFamily="2" charset="2"/>
              <a:buChar char="q"/>
              <a:defRPr/>
            </a:pPr>
            <a:r>
              <a:rPr lang="en-US" sz="1900" b="1" dirty="0">
                <a:effectLst/>
                <a:latin typeface="Times New Roman" panose="02020603050405020304" pitchFamily="18" charset="0"/>
                <a:ea typeface="Times New Roman" panose="02020603050405020304" pitchFamily="18" charset="0"/>
              </a:rPr>
              <a:t>Simple Local Storage</a:t>
            </a:r>
          </a:p>
          <a:p>
            <a:pPr marL="571500" indent="-571500" algn="just">
              <a:lnSpc>
                <a:spcPct val="150000"/>
              </a:lnSpc>
              <a:spcBef>
                <a:spcPts val="375"/>
              </a:spcBef>
              <a:buSzPct val="49000"/>
              <a:buFont typeface="Wingdings" panose="05000000000000000000" pitchFamily="2" charset="2"/>
              <a:buChar char="q"/>
              <a:defRPr/>
            </a:pPr>
            <a:r>
              <a:rPr lang="en-US" sz="1900" b="1" dirty="0">
                <a:effectLst/>
                <a:latin typeface="Times New Roman" panose="02020603050405020304" pitchFamily="18" charset="0"/>
                <a:ea typeface="Times New Roman" panose="02020603050405020304" pitchFamily="18" charset="0"/>
              </a:rPr>
              <a:t>Hot and Cold</a:t>
            </a:r>
            <a:r>
              <a:rPr lang="en-US" sz="1900" b="1" spc="5" dirty="0">
                <a:effectLst/>
                <a:latin typeface="Times New Roman" panose="02020603050405020304" pitchFamily="18" charset="0"/>
                <a:ea typeface="Times New Roman" panose="02020603050405020304" pitchFamily="18" charset="0"/>
              </a:rPr>
              <a:t> </a:t>
            </a:r>
            <a:r>
              <a:rPr lang="en-US" sz="1900" b="1" dirty="0">
                <a:effectLst/>
                <a:latin typeface="Times New Roman" panose="02020603050405020304" pitchFamily="18" charset="0"/>
                <a:ea typeface="Times New Roman" panose="02020603050405020304" pitchFamily="18" charset="0"/>
              </a:rPr>
              <a:t>Storage</a:t>
            </a:r>
            <a:endParaRPr lang="en-US" sz="1900" b="1" spc="220" dirty="0">
              <a:effectLst/>
              <a:latin typeface="Times New Roman" panose="02020603050405020304" pitchFamily="18" charset="0"/>
              <a:ea typeface="Times New Roman" panose="02020603050405020304" pitchFamily="18" charset="0"/>
            </a:endParaRPr>
          </a:p>
          <a:p>
            <a:pPr marL="571500" indent="-571500" algn="just">
              <a:lnSpc>
                <a:spcPct val="150000"/>
              </a:lnSpc>
              <a:spcBef>
                <a:spcPts val="375"/>
              </a:spcBef>
              <a:buSzPct val="49000"/>
              <a:buFont typeface="Wingdings" panose="05000000000000000000" pitchFamily="2" charset="2"/>
              <a:buChar char="q"/>
              <a:defRPr/>
            </a:pPr>
            <a:r>
              <a:rPr lang="en-US" sz="1900" b="1" dirty="0">
                <a:effectLst/>
                <a:latin typeface="Times New Roman" panose="02020603050405020304" pitchFamily="18" charset="0"/>
                <a:ea typeface="Times New Roman" panose="02020603050405020304" pitchFamily="18" charset="0"/>
              </a:rPr>
              <a:t>Splitting</a:t>
            </a:r>
            <a:r>
              <a:rPr lang="en-US" sz="1900" b="1" spc="225" dirty="0">
                <a:effectLst/>
                <a:latin typeface="Times New Roman" panose="02020603050405020304" pitchFamily="18" charset="0"/>
                <a:ea typeface="Times New Roman" panose="02020603050405020304" pitchFamily="18" charset="0"/>
              </a:rPr>
              <a:t> </a:t>
            </a:r>
            <a:r>
              <a:rPr lang="en-US" sz="1900" b="1" dirty="0">
                <a:effectLst/>
                <a:latin typeface="Times New Roman" panose="02020603050405020304" pitchFamily="18" charset="0"/>
                <a:ea typeface="Times New Roman" panose="02020603050405020304" pitchFamily="18" charset="0"/>
              </a:rPr>
              <a:t>and</a:t>
            </a:r>
            <a:r>
              <a:rPr lang="en-US" sz="1900" b="1" spc="210" dirty="0">
                <a:effectLst/>
                <a:latin typeface="Times New Roman" panose="02020603050405020304" pitchFamily="18" charset="0"/>
                <a:ea typeface="Times New Roman" panose="02020603050405020304" pitchFamily="18" charset="0"/>
              </a:rPr>
              <a:t> </a:t>
            </a:r>
            <a:r>
              <a:rPr lang="en-US" sz="1900" b="1" dirty="0">
                <a:effectLst/>
                <a:latin typeface="Times New Roman" panose="02020603050405020304" pitchFamily="18" charset="0"/>
                <a:ea typeface="Times New Roman" panose="02020603050405020304" pitchFamily="18" charset="0"/>
              </a:rPr>
              <a:t>Sharing</a:t>
            </a:r>
            <a:r>
              <a:rPr lang="en-US" sz="1900" b="1" spc="235" dirty="0">
                <a:effectLst/>
                <a:latin typeface="Times New Roman" panose="02020603050405020304" pitchFamily="18" charset="0"/>
                <a:ea typeface="Times New Roman" panose="02020603050405020304" pitchFamily="18" charset="0"/>
              </a:rPr>
              <a:t> </a:t>
            </a:r>
            <a:r>
              <a:rPr lang="en-US" sz="1900" b="1" dirty="0">
                <a:effectLst/>
                <a:latin typeface="Times New Roman" panose="02020603050405020304" pitchFamily="18" charset="0"/>
                <a:ea typeface="Times New Roman" panose="02020603050405020304" pitchFamily="18" charset="0"/>
              </a:rPr>
              <a:t>Keys</a:t>
            </a:r>
            <a:r>
              <a:rPr lang="en-US" sz="1900" b="1" spc="245" dirty="0">
                <a:effectLst/>
                <a:latin typeface="Times New Roman" panose="02020603050405020304" pitchFamily="18" charset="0"/>
                <a:ea typeface="Times New Roman" panose="02020603050405020304" pitchFamily="18" charset="0"/>
              </a:rPr>
              <a:t> </a:t>
            </a:r>
          </a:p>
          <a:p>
            <a:pPr marL="571500" indent="-571500" algn="just">
              <a:lnSpc>
                <a:spcPct val="150000"/>
              </a:lnSpc>
              <a:spcBef>
                <a:spcPts val="375"/>
              </a:spcBef>
              <a:buSzPct val="49000"/>
              <a:buFont typeface="Wingdings" panose="05000000000000000000" pitchFamily="2" charset="2"/>
              <a:buChar char="q"/>
              <a:defRPr/>
            </a:pPr>
            <a:r>
              <a:rPr lang="en-US" sz="1900" b="1" dirty="0">
                <a:effectLst/>
                <a:latin typeface="Times New Roman" panose="02020603050405020304" pitchFamily="18" charset="0"/>
                <a:ea typeface="Times New Roman" panose="02020603050405020304" pitchFamily="18" charset="0"/>
              </a:rPr>
              <a:t>Online</a:t>
            </a:r>
            <a:r>
              <a:rPr lang="en-US" sz="1900" b="1" spc="255" dirty="0">
                <a:effectLst/>
                <a:latin typeface="Times New Roman" panose="02020603050405020304" pitchFamily="18" charset="0"/>
                <a:ea typeface="Times New Roman" panose="02020603050405020304" pitchFamily="18" charset="0"/>
              </a:rPr>
              <a:t> </a:t>
            </a:r>
            <a:r>
              <a:rPr lang="en-US" sz="1900" b="1" dirty="0">
                <a:effectLst/>
                <a:latin typeface="Times New Roman" panose="02020603050405020304" pitchFamily="18" charset="0"/>
                <a:ea typeface="Times New Roman" panose="02020603050405020304" pitchFamily="18" charset="0"/>
              </a:rPr>
              <a:t>Wallets</a:t>
            </a:r>
            <a:r>
              <a:rPr lang="en-US" sz="1900" b="1" spc="200" dirty="0">
                <a:effectLst/>
                <a:latin typeface="Times New Roman" panose="02020603050405020304" pitchFamily="18" charset="0"/>
                <a:ea typeface="Times New Roman" panose="02020603050405020304" pitchFamily="18" charset="0"/>
              </a:rPr>
              <a:t> </a:t>
            </a:r>
            <a:r>
              <a:rPr lang="en-US" sz="1900" b="1" dirty="0">
                <a:effectLst/>
                <a:latin typeface="Times New Roman" panose="02020603050405020304" pitchFamily="18" charset="0"/>
                <a:ea typeface="Times New Roman" panose="02020603050405020304" pitchFamily="18" charset="0"/>
              </a:rPr>
              <a:t>and</a:t>
            </a:r>
            <a:r>
              <a:rPr lang="en-US" sz="1900" b="1" spc="210" dirty="0">
                <a:effectLst/>
                <a:latin typeface="Times New Roman" panose="02020603050405020304" pitchFamily="18" charset="0"/>
                <a:ea typeface="Times New Roman" panose="02020603050405020304" pitchFamily="18" charset="0"/>
              </a:rPr>
              <a:t> </a:t>
            </a:r>
            <a:r>
              <a:rPr lang="en-US" sz="1900" b="1" dirty="0">
                <a:effectLst/>
                <a:latin typeface="Times New Roman" panose="02020603050405020304" pitchFamily="18" charset="0"/>
                <a:ea typeface="Times New Roman" panose="02020603050405020304" pitchFamily="18" charset="0"/>
              </a:rPr>
              <a:t>Exchanges</a:t>
            </a:r>
            <a:r>
              <a:rPr lang="en-US" sz="1900" b="1" spc="220" dirty="0">
                <a:effectLst/>
                <a:latin typeface="Times New Roman" panose="02020603050405020304" pitchFamily="18" charset="0"/>
                <a:ea typeface="Times New Roman" panose="02020603050405020304" pitchFamily="18" charset="0"/>
              </a:rPr>
              <a:t> </a:t>
            </a:r>
          </a:p>
          <a:p>
            <a:pPr marL="571500" indent="-571500" algn="just">
              <a:lnSpc>
                <a:spcPct val="150000"/>
              </a:lnSpc>
              <a:spcBef>
                <a:spcPts val="375"/>
              </a:spcBef>
              <a:buSzPct val="49000"/>
              <a:buFont typeface="Wingdings" panose="05000000000000000000" pitchFamily="2" charset="2"/>
              <a:buChar char="q"/>
              <a:defRPr/>
            </a:pPr>
            <a:r>
              <a:rPr lang="en-US" sz="1900" b="1" dirty="0">
                <a:effectLst/>
                <a:latin typeface="Times New Roman" panose="02020603050405020304" pitchFamily="18" charset="0"/>
                <a:ea typeface="Times New Roman" panose="02020603050405020304" pitchFamily="18" charset="0"/>
              </a:rPr>
              <a:t>Payment</a:t>
            </a:r>
            <a:r>
              <a:rPr lang="en-US" sz="1900" b="1" spc="235" dirty="0">
                <a:effectLst/>
                <a:latin typeface="Times New Roman" panose="02020603050405020304" pitchFamily="18" charset="0"/>
                <a:ea typeface="Times New Roman" panose="02020603050405020304" pitchFamily="18" charset="0"/>
              </a:rPr>
              <a:t> </a:t>
            </a:r>
            <a:r>
              <a:rPr lang="en-US" sz="1900" b="1" dirty="0">
                <a:effectLst/>
                <a:latin typeface="Times New Roman" panose="02020603050405020304" pitchFamily="18" charset="0"/>
                <a:ea typeface="Times New Roman" panose="02020603050405020304" pitchFamily="18" charset="0"/>
              </a:rPr>
              <a:t>Services</a:t>
            </a:r>
          </a:p>
          <a:p>
            <a:pPr marL="571500" indent="-571500" algn="just">
              <a:lnSpc>
                <a:spcPct val="150000"/>
              </a:lnSpc>
              <a:spcBef>
                <a:spcPts val="375"/>
              </a:spcBef>
              <a:buSzPct val="49000"/>
              <a:buFont typeface="Wingdings" panose="05000000000000000000" pitchFamily="2" charset="2"/>
              <a:buChar char="q"/>
              <a:defRPr/>
            </a:pPr>
            <a:r>
              <a:rPr lang="en-US" sz="1900" b="1" dirty="0">
                <a:effectLst/>
                <a:latin typeface="Times New Roman" panose="02020603050405020304" pitchFamily="18" charset="0"/>
                <a:ea typeface="Times New Roman" panose="02020603050405020304" pitchFamily="18" charset="0"/>
              </a:rPr>
              <a:t>Transaction</a:t>
            </a:r>
            <a:r>
              <a:rPr lang="en-US" sz="1900" b="1" spc="-35" dirty="0">
                <a:effectLst/>
                <a:latin typeface="Times New Roman" panose="02020603050405020304" pitchFamily="18" charset="0"/>
                <a:ea typeface="Times New Roman" panose="02020603050405020304" pitchFamily="18" charset="0"/>
              </a:rPr>
              <a:t> </a:t>
            </a:r>
            <a:r>
              <a:rPr lang="en-US" sz="1900" b="1" dirty="0">
                <a:effectLst/>
                <a:latin typeface="Times New Roman" panose="02020603050405020304" pitchFamily="18" charset="0"/>
                <a:ea typeface="Times New Roman" panose="02020603050405020304" pitchFamily="18" charset="0"/>
              </a:rPr>
              <a:t>Fees</a:t>
            </a:r>
          </a:p>
          <a:p>
            <a:pPr marL="571500" indent="-571500" algn="just">
              <a:lnSpc>
                <a:spcPct val="150000"/>
              </a:lnSpc>
              <a:spcBef>
                <a:spcPts val="375"/>
              </a:spcBef>
              <a:buSzPct val="49000"/>
              <a:buFont typeface="Wingdings" panose="05000000000000000000" pitchFamily="2" charset="2"/>
              <a:buChar char="q"/>
              <a:defRPr/>
            </a:pPr>
            <a:r>
              <a:rPr lang="en-US" sz="1900" b="1" dirty="0">
                <a:effectLst/>
                <a:latin typeface="Times New Roman" panose="02020603050405020304" pitchFamily="18" charset="0"/>
                <a:ea typeface="Times New Roman" panose="02020603050405020304" pitchFamily="18" charset="0"/>
              </a:rPr>
              <a:t>Currency</a:t>
            </a:r>
            <a:r>
              <a:rPr lang="en-US" sz="1900" b="1" spc="-30" dirty="0">
                <a:effectLst/>
                <a:latin typeface="Times New Roman" panose="02020603050405020304" pitchFamily="18" charset="0"/>
                <a:ea typeface="Times New Roman" panose="02020603050405020304" pitchFamily="18" charset="0"/>
              </a:rPr>
              <a:t> </a:t>
            </a:r>
            <a:r>
              <a:rPr lang="en-US" sz="1900" b="1" dirty="0">
                <a:effectLst/>
                <a:latin typeface="Times New Roman" panose="02020603050405020304" pitchFamily="18" charset="0"/>
                <a:ea typeface="Times New Roman" panose="02020603050405020304" pitchFamily="18" charset="0"/>
              </a:rPr>
              <a:t>Exchange</a:t>
            </a:r>
            <a:r>
              <a:rPr lang="en-US" sz="1900" b="1" spc="-15" dirty="0">
                <a:effectLst/>
                <a:latin typeface="Times New Roman" panose="02020603050405020304" pitchFamily="18" charset="0"/>
                <a:ea typeface="Times New Roman" panose="02020603050405020304" pitchFamily="18" charset="0"/>
              </a:rPr>
              <a:t> </a:t>
            </a:r>
            <a:r>
              <a:rPr lang="en-US" sz="1900" b="1" dirty="0">
                <a:effectLst/>
                <a:latin typeface="Times New Roman" panose="02020603050405020304" pitchFamily="18" charset="0"/>
                <a:ea typeface="Times New Roman" panose="02020603050405020304" pitchFamily="18" charset="0"/>
              </a:rPr>
              <a:t>Markets</a:t>
            </a:r>
            <a:r>
              <a:rPr lang="en-US" sz="2400" b="1" dirty="0">
                <a:effectLst/>
                <a:latin typeface="Times New Roman" panose="02020603050405020304" pitchFamily="18" charset="0"/>
                <a:ea typeface="Times New Roman" panose="02020603050405020304" pitchFamily="18" charset="0"/>
              </a:rPr>
              <a:t>.</a:t>
            </a:r>
            <a:endParaRPr lang="en-US" altLang="en-US" sz="6000" b="1" dirty="0">
              <a:solidFill>
                <a:srgbClr val="808080"/>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746" name="Slide Number Placeholder 1">
            <a:extLst>
              <a:ext uri="{FF2B5EF4-FFF2-40B4-BE49-F238E27FC236}">
                <a16:creationId xmlns:a16="http://schemas.microsoft.com/office/drawing/2014/main" id="{78C3BE41-CFC0-8026-CBFB-BFF33AA5065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7DA0FEC8-20CD-4498-BF0C-3BCF7901D5E5}" type="slidenum">
              <a:rPr lang="es-ES" altLang="en-US" sz="1400" smtClean="0"/>
              <a:pPr>
                <a:spcBef>
                  <a:spcPct val="0"/>
                </a:spcBef>
                <a:buFontTx/>
                <a:buNone/>
              </a:pPr>
              <a:t>20</a:t>
            </a:fld>
            <a:endParaRPr lang="es-ES" altLang="en-US" sz="1400"/>
          </a:p>
        </p:txBody>
      </p:sp>
      <p:sp>
        <p:nvSpPr>
          <p:cNvPr id="3" name="TextBox 2">
            <a:extLst>
              <a:ext uri="{FF2B5EF4-FFF2-40B4-BE49-F238E27FC236}">
                <a16:creationId xmlns:a16="http://schemas.microsoft.com/office/drawing/2014/main" id="{BA4101CC-2ABF-49A4-D9B4-DE63C6148CFE}"/>
              </a:ext>
            </a:extLst>
          </p:cNvPr>
          <p:cNvSpPr txBox="1"/>
          <p:nvPr/>
        </p:nvSpPr>
        <p:spPr>
          <a:xfrm>
            <a:off x="304800" y="115888"/>
            <a:ext cx="8534400" cy="6494462"/>
          </a:xfrm>
          <a:prstGeom prst="rect">
            <a:avLst/>
          </a:prstGeom>
          <a:noFill/>
          <a:ln>
            <a:solidFill>
              <a:schemeClr val="tx1"/>
            </a:solidFill>
          </a:ln>
        </p:spPr>
        <p:txBody>
          <a:bodyPr>
            <a:spAutoFit/>
          </a:bodyPr>
          <a:lstStyle/>
          <a:p>
            <a:pPr>
              <a:defRPr/>
            </a:pPr>
            <a:r>
              <a:rPr lang="en-US" sz="3200" b="1" dirty="0">
                <a:solidFill>
                  <a:srgbClr val="FF0000"/>
                </a:solidFill>
                <a:latin typeface="Garamond" panose="02020404030301010803" pitchFamily="18" charset="0"/>
              </a:rPr>
              <a:t>Why do we need them in Blockchain?</a:t>
            </a:r>
          </a:p>
          <a:p>
            <a:pPr marL="457200" indent="-457200" algn="just">
              <a:buFont typeface="Arial" panose="020B0604020202020204" pitchFamily="34" charset="0"/>
              <a:buChar char="•"/>
              <a:defRPr/>
            </a:pPr>
            <a:r>
              <a:rPr lang="en-US" sz="2800" dirty="0">
                <a:latin typeface="Garamond" panose="02020404030301010803" pitchFamily="18" charset="0"/>
              </a:rPr>
              <a:t>Consensus algorithms are put in place to ensure a group of people agrees that all transactions are </a:t>
            </a:r>
            <a:r>
              <a:rPr lang="en-US" sz="2800" b="1" dirty="0">
                <a:latin typeface="Garamond" panose="02020404030301010803" pitchFamily="18" charset="0"/>
              </a:rPr>
              <a:t>validated and authentic.</a:t>
            </a:r>
          </a:p>
          <a:p>
            <a:pPr marL="457200" indent="-457200" algn="just">
              <a:buFont typeface="Arial" panose="020B0604020202020204" pitchFamily="34" charset="0"/>
              <a:buChar char="•"/>
              <a:defRPr/>
            </a:pPr>
            <a:r>
              <a:rPr lang="en-US" sz="2400" dirty="0">
                <a:latin typeface="Garamond" panose="02020404030301010803" pitchFamily="18" charset="0"/>
              </a:rPr>
              <a:t>Consensus algorithms ensure a network of random people can achieve consensus about transactions in the network. </a:t>
            </a:r>
          </a:p>
          <a:p>
            <a:pPr marL="457200" indent="-457200" algn="just">
              <a:buFont typeface="Arial" panose="020B0604020202020204" pitchFamily="34" charset="0"/>
              <a:buChar char="•"/>
              <a:defRPr/>
            </a:pPr>
            <a:r>
              <a:rPr lang="en-US" sz="2400" dirty="0">
                <a:latin typeface="Garamond" panose="02020404030301010803" pitchFamily="18" charset="0"/>
              </a:rPr>
              <a:t>People have to cooperate and grow accustomed to these new decentralized networks that have no central authority, unlike the governments, institutions, and businesses we are used to.</a:t>
            </a:r>
          </a:p>
          <a:p>
            <a:pPr marL="457200" indent="-457200" algn="just">
              <a:buFont typeface="Arial" panose="020B0604020202020204" pitchFamily="34" charset="0"/>
              <a:buChar char="•"/>
              <a:defRPr/>
            </a:pPr>
            <a:r>
              <a:rPr lang="en-US" sz="2400" dirty="0">
                <a:latin typeface="Garamond" panose="02020404030301010803" pitchFamily="18" charset="0"/>
              </a:rPr>
              <a:t>Consensus mechanisms secure a blockchain’s transactions by preventing the double-spending problem</a:t>
            </a:r>
            <a:r>
              <a:rPr lang="en-US" sz="2800" dirty="0">
                <a:latin typeface="Garamond" panose="02020404030301010803" pitchFamily="18" charset="0"/>
              </a:rPr>
              <a:t>. At its very basic, double-spending is much like sending a photo to someone digitally. </a:t>
            </a:r>
          </a:p>
          <a:p>
            <a:pPr marL="457200" indent="-457200" algn="just">
              <a:buFont typeface="Arial" panose="020B0604020202020204" pitchFamily="34" charset="0"/>
              <a:buChar char="•"/>
              <a:defRPr/>
            </a:pPr>
            <a:r>
              <a:rPr lang="en-US" sz="2400" dirty="0">
                <a:latin typeface="Garamond" panose="02020404030301010803" pitchFamily="18" charset="0"/>
              </a:rPr>
              <a:t>You do not send the original picture, but a copy, and now two people have the same picture. </a:t>
            </a:r>
          </a:p>
          <a:p>
            <a:pPr marL="457200" indent="-457200" algn="just">
              <a:buFont typeface="Arial" panose="020B0604020202020204" pitchFamily="34" charset="0"/>
              <a:buChar char="•"/>
              <a:defRPr/>
            </a:pPr>
            <a:r>
              <a:rPr lang="en-US" sz="2400" dirty="0">
                <a:latin typeface="Garamond" panose="02020404030301010803" pitchFamily="18" charset="0"/>
              </a:rPr>
              <a:t>Imagine if someone could do this with cryptocurrencies.</a:t>
            </a:r>
            <a:endParaRPr lang="en-US" sz="2800" dirty="0">
              <a:latin typeface="Garamond" panose="02020404030301010803"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0" name="Slide Number Placeholder 1">
            <a:extLst>
              <a:ext uri="{FF2B5EF4-FFF2-40B4-BE49-F238E27FC236}">
                <a16:creationId xmlns:a16="http://schemas.microsoft.com/office/drawing/2014/main" id="{D93DBD7A-25DA-6642-0F11-8BEB477A3C0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E04C2635-5809-4EC7-9D31-F899CCD33849}" type="slidenum">
              <a:rPr lang="es-ES" altLang="en-US" sz="1400" smtClean="0"/>
              <a:pPr>
                <a:spcBef>
                  <a:spcPct val="0"/>
                </a:spcBef>
                <a:buFontTx/>
                <a:buNone/>
              </a:pPr>
              <a:t>21</a:t>
            </a:fld>
            <a:endParaRPr lang="es-ES" altLang="en-US" sz="1400"/>
          </a:p>
        </p:txBody>
      </p:sp>
      <p:sp>
        <p:nvSpPr>
          <p:cNvPr id="4" name="TextBox 3">
            <a:extLst>
              <a:ext uri="{FF2B5EF4-FFF2-40B4-BE49-F238E27FC236}">
                <a16:creationId xmlns:a16="http://schemas.microsoft.com/office/drawing/2014/main" id="{A5E8D2E3-A1EE-44D1-D9EB-9804E316911B}"/>
              </a:ext>
            </a:extLst>
          </p:cNvPr>
          <p:cNvSpPr txBox="1"/>
          <p:nvPr/>
        </p:nvSpPr>
        <p:spPr>
          <a:xfrm>
            <a:off x="395288" y="200025"/>
            <a:ext cx="8534400" cy="522288"/>
          </a:xfrm>
          <a:prstGeom prst="rect">
            <a:avLst/>
          </a:prstGeom>
          <a:noFill/>
          <a:ln>
            <a:solidFill>
              <a:schemeClr val="tx1"/>
            </a:solidFill>
          </a:ln>
        </p:spPr>
        <p:txBody>
          <a:bodyPr>
            <a:spAutoFit/>
          </a:bodyPr>
          <a:lstStyle/>
          <a:p>
            <a:pPr algn="ctr">
              <a:defRPr/>
            </a:pPr>
            <a:r>
              <a:rPr lang="en-US" altLang="en-US" sz="2800" b="1" kern="0">
                <a:solidFill>
                  <a:srgbClr val="0070C0"/>
                </a:solidFill>
                <a:latin typeface="Times New Roman" pitchFamily="18" charset="0"/>
                <a:cs typeface="Times New Roman" pitchFamily="18" charset="0"/>
              </a:rPr>
              <a:t>Few popular consensus algorithms</a:t>
            </a:r>
            <a:endParaRPr lang="en-US" altLang="en-US" sz="2800" b="1" kern="0" dirty="0">
              <a:solidFill>
                <a:srgbClr val="0070C0"/>
              </a:solidFill>
              <a:latin typeface="Times New Roman" pitchFamily="18" charset="0"/>
              <a:cs typeface="Times New Roman" pitchFamily="18" charset="0"/>
            </a:endParaRPr>
          </a:p>
        </p:txBody>
      </p:sp>
      <p:pic>
        <p:nvPicPr>
          <p:cNvPr id="32772" name="Picture 4">
            <a:extLst>
              <a:ext uri="{FF2B5EF4-FFF2-40B4-BE49-F238E27FC236}">
                <a16:creationId xmlns:a16="http://schemas.microsoft.com/office/drawing/2014/main" id="{1ED14AD9-5B45-B49F-5844-9D341FE053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908050"/>
            <a:ext cx="8713787"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794" name="Slide Number Placeholder 1">
            <a:extLst>
              <a:ext uri="{FF2B5EF4-FFF2-40B4-BE49-F238E27FC236}">
                <a16:creationId xmlns:a16="http://schemas.microsoft.com/office/drawing/2014/main" id="{7570A4A3-5FD6-303B-5982-13531C57BEC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72240976-C4D5-4482-8502-83CB6A6421BB}" type="slidenum">
              <a:rPr lang="es-ES" altLang="en-US" sz="1400" smtClean="0"/>
              <a:pPr>
                <a:spcBef>
                  <a:spcPct val="0"/>
                </a:spcBef>
                <a:buFontTx/>
                <a:buNone/>
              </a:pPr>
              <a:t>22</a:t>
            </a:fld>
            <a:endParaRPr lang="es-ES" altLang="en-US" sz="1400"/>
          </a:p>
        </p:txBody>
      </p:sp>
      <p:sp>
        <p:nvSpPr>
          <p:cNvPr id="4" name="TextBox 3">
            <a:extLst>
              <a:ext uri="{FF2B5EF4-FFF2-40B4-BE49-F238E27FC236}">
                <a16:creationId xmlns:a16="http://schemas.microsoft.com/office/drawing/2014/main" id="{E81059F3-3C66-2DD3-ABE0-96C476E3744F}"/>
              </a:ext>
            </a:extLst>
          </p:cNvPr>
          <p:cNvSpPr txBox="1"/>
          <p:nvPr/>
        </p:nvSpPr>
        <p:spPr>
          <a:xfrm>
            <a:off x="395288" y="200025"/>
            <a:ext cx="8534400" cy="522288"/>
          </a:xfrm>
          <a:prstGeom prst="rect">
            <a:avLst/>
          </a:prstGeom>
          <a:noFill/>
          <a:ln>
            <a:solidFill>
              <a:schemeClr val="tx1"/>
            </a:solidFill>
          </a:ln>
        </p:spPr>
        <p:txBody>
          <a:bodyPr>
            <a:spAutoFit/>
          </a:bodyPr>
          <a:lstStyle/>
          <a:p>
            <a:pPr algn="ctr">
              <a:defRPr/>
            </a:pPr>
            <a:r>
              <a:rPr lang="en-US" altLang="en-US" sz="2800" b="1" kern="0">
                <a:solidFill>
                  <a:srgbClr val="0070C0"/>
                </a:solidFill>
                <a:latin typeface="Times New Roman" pitchFamily="18" charset="0"/>
                <a:cs typeface="Times New Roman" pitchFamily="18" charset="0"/>
              </a:rPr>
              <a:t>How Consensus Works in Bitcoin</a:t>
            </a:r>
            <a:endParaRPr lang="en-US" altLang="en-US" sz="2800" b="1" kern="0" dirty="0">
              <a:solidFill>
                <a:srgbClr val="0070C0"/>
              </a:solidFill>
              <a:latin typeface="Times New Roman" pitchFamily="18" charset="0"/>
              <a:cs typeface="Times New Roman" pitchFamily="18" charset="0"/>
            </a:endParaRPr>
          </a:p>
        </p:txBody>
      </p:sp>
      <p:sp>
        <p:nvSpPr>
          <p:cNvPr id="3" name="TextBox 2">
            <a:extLst>
              <a:ext uri="{FF2B5EF4-FFF2-40B4-BE49-F238E27FC236}">
                <a16:creationId xmlns:a16="http://schemas.microsoft.com/office/drawing/2014/main" id="{BF270E82-7672-E17F-1FEA-600543B803FD}"/>
              </a:ext>
            </a:extLst>
          </p:cNvPr>
          <p:cNvSpPr txBox="1"/>
          <p:nvPr/>
        </p:nvSpPr>
        <p:spPr>
          <a:xfrm>
            <a:off x="374650" y="981075"/>
            <a:ext cx="8445500" cy="5508625"/>
          </a:xfrm>
          <a:prstGeom prst="rect">
            <a:avLst/>
          </a:prstGeom>
          <a:noFill/>
          <a:ln>
            <a:solidFill>
              <a:schemeClr val="tx1"/>
            </a:solidFill>
          </a:ln>
        </p:spPr>
        <p:txBody>
          <a:bodyPr>
            <a:spAutoFit/>
          </a:bodyPr>
          <a:lstStyle/>
          <a:p>
            <a:pPr marL="342900" indent="-342900">
              <a:buFont typeface="Arial" panose="020B0604020202020204" pitchFamily="34" charset="0"/>
              <a:buChar char="•"/>
              <a:defRPr/>
            </a:pPr>
            <a:r>
              <a:rPr lang="en-US" sz="2800" dirty="0">
                <a:latin typeface="Garamond" panose="02020404030301010803" pitchFamily="18" charset="0"/>
              </a:rPr>
              <a:t>The consensus protocol makes sure that every new block that is added to the Blockchain is the </a:t>
            </a:r>
            <a:r>
              <a:rPr lang="en-US" sz="2800" b="1" dirty="0">
                <a:latin typeface="Garamond" panose="02020404030301010803" pitchFamily="18" charset="0"/>
              </a:rPr>
              <a:t>one and only version </a:t>
            </a:r>
            <a:r>
              <a:rPr lang="en-US" sz="2800" dirty="0">
                <a:latin typeface="Garamond" panose="02020404030301010803" pitchFamily="18" charset="0"/>
              </a:rPr>
              <a:t>of the truth that is agreed upon by all the nodes in the Blockchain.</a:t>
            </a:r>
          </a:p>
          <a:p>
            <a:pPr>
              <a:defRPr/>
            </a:pPr>
            <a:r>
              <a:rPr lang="en-US" sz="3600" b="1" dirty="0">
                <a:solidFill>
                  <a:srgbClr val="FF0000"/>
                </a:solidFill>
                <a:latin typeface="Garamond" panose="02020404030301010803" pitchFamily="18" charset="0"/>
              </a:rPr>
              <a:t>How does the consensus mechanism work?</a:t>
            </a:r>
          </a:p>
          <a:p>
            <a:pPr>
              <a:defRPr/>
            </a:pPr>
            <a:r>
              <a:rPr lang="en-US" sz="2800" dirty="0">
                <a:latin typeface="Garamond" panose="02020404030301010803" pitchFamily="18" charset="0"/>
              </a:rPr>
              <a:t>What Is a Consensus Mechanism?</a:t>
            </a:r>
          </a:p>
          <a:p>
            <a:pPr marL="342900" indent="-342900">
              <a:buFont typeface="Arial" panose="020B0604020202020204" pitchFamily="34" charset="0"/>
              <a:buChar char="•"/>
              <a:defRPr/>
            </a:pPr>
            <a:r>
              <a:rPr lang="en-US" sz="2800" dirty="0">
                <a:latin typeface="Garamond" panose="02020404030301010803" pitchFamily="18" charset="0"/>
              </a:rPr>
              <a:t> A consensus mechanism is a </a:t>
            </a:r>
            <a:r>
              <a:rPr lang="en-US" sz="2800" b="1" dirty="0">
                <a:latin typeface="Garamond" panose="02020404030301010803" pitchFamily="18" charset="0"/>
              </a:rPr>
              <a:t>fault-tolerant mechanism </a:t>
            </a:r>
            <a:r>
              <a:rPr lang="en-US" sz="2800" dirty="0">
                <a:latin typeface="Garamond" panose="02020404030301010803" pitchFamily="18" charset="0"/>
              </a:rPr>
              <a:t>that is used in computer and blockchain systems to achieve the necessary agreement on a single data value or a single state of the network among distributed processes or multi-agent systems, such as with cryptocurrencies.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818" name="Slide Number Placeholder 1">
            <a:extLst>
              <a:ext uri="{FF2B5EF4-FFF2-40B4-BE49-F238E27FC236}">
                <a16:creationId xmlns:a16="http://schemas.microsoft.com/office/drawing/2014/main" id="{F994F96D-FADD-7F2A-1319-E0AE605397D0}"/>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67267A63-0E8D-443D-B14E-5AC09B85D022}" type="slidenum">
              <a:rPr lang="es-ES" altLang="en-US" sz="1400" smtClean="0"/>
              <a:pPr>
                <a:spcBef>
                  <a:spcPct val="0"/>
                </a:spcBef>
                <a:buFontTx/>
                <a:buNone/>
              </a:pPr>
              <a:t>23</a:t>
            </a:fld>
            <a:endParaRPr lang="es-ES" altLang="en-US" sz="1400"/>
          </a:p>
        </p:txBody>
      </p:sp>
      <p:sp>
        <p:nvSpPr>
          <p:cNvPr id="4" name="TextBox 3">
            <a:extLst>
              <a:ext uri="{FF2B5EF4-FFF2-40B4-BE49-F238E27FC236}">
                <a16:creationId xmlns:a16="http://schemas.microsoft.com/office/drawing/2014/main" id="{198B8BE4-C0CC-711F-12FB-0051DCD966E3}"/>
              </a:ext>
            </a:extLst>
          </p:cNvPr>
          <p:cNvSpPr txBox="1"/>
          <p:nvPr/>
        </p:nvSpPr>
        <p:spPr>
          <a:xfrm>
            <a:off x="468313" y="217488"/>
            <a:ext cx="8534400" cy="584200"/>
          </a:xfrm>
          <a:prstGeom prst="rect">
            <a:avLst/>
          </a:prstGeom>
          <a:noFill/>
          <a:ln>
            <a:solidFill>
              <a:schemeClr val="tx1"/>
            </a:solidFill>
          </a:ln>
        </p:spPr>
        <p:txBody>
          <a:bodyPr>
            <a:spAutoFit/>
          </a:bodyPr>
          <a:lstStyle/>
          <a:p>
            <a:pPr algn="ctr">
              <a:defRPr/>
            </a:pPr>
            <a:r>
              <a:rPr lang="en-IN" altLang="en-US" sz="3200" b="1" dirty="0">
                <a:solidFill>
                  <a:srgbClr val="0070C0"/>
                </a:solidFill>
                <a:latin typeface="Garamond" panose="02020404030301010803" pitchFamily="18" charset="0"/>
              </a:rPr>
              <a:t>How Consensus Works in Bitcoin</a:t>
            </a:r>
            <a:endParaRPr lang="en-IN" altLang="en-US" b="1" kern="0" dirty="0">
              <a:solidFill>
                <a:srgbClr val="0070C0"/>
              </a:solidFill>
              <a:latin typeface="Garamond" panose="02020404030301010803" pitchFamily="18" charset="0"/>
              <a:cs typeface="Times New Roman" pitchFamily="18" charset="0"/>
            </a:endParaRPr>
          </a:p>
        </p:txBody>
      </p:sp>
      <p:sp>
        <p:nvSpPr>
          <p:cNvPr id="34820" name="TextBox 2">
            <a:extLst>
              <a:ext uri="{FF2B5EF4-FFF2-40B4-BE49-F238E27FC236}">
                <a16:creationId xmlns:a16="http://schemas.microsoft.com/office/drawing/2014/main" id="{5ECA5BA8-2091-27C3-0B71-583ADD61E17B}"/>
              </a:ext>
            </a:extLst>
          </p:cNvPr>
          <p:cNvSpPr txBox="1">
            <a:spLocks noChangeArrowheads="1"/>
          </p:cNvSpPr>
          <p:nvPr/>
        </p:nvSpPr>
        <p:spPr bwMode="auto">
          <a:xfrm>
            <a:off x="395288" y="836613"/>
            <a:ext cx="8534400" cy="56324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p:txBody>
      </p:sp>
      <p:pic>
        <p:nvPicPr>
          <p:cNvPr id="34821" name="Picture 4">
            <a:extLst>
              <a:ext uri="{FF2B5EF4-FFF2-40B4-BE49-F238E27FC236}">
                <a16:creationId xmlns:a16="http://schemas.microsoft.com/office/drawing/2014/main" id="{BB8011C2-BA15-1CAD-EE2A-1FC5AC1FA5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0313" y="1176338"/>
            <a:ext cx="6683375" cy="450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42" name="Title 5">
            <a:extLst>
              <a:ext uri="{FF2B5EF4-FFF2-40B4-BE49-F238E27FC236}">
                <a16:creationId xmlns:a16="http://schemas.microsoft.com/office/drawing/2014/main" id="{C101108C-B41B-790F-F273-F8A5004093C2}"/>
              </a:ext>
            </a:extLst>
          </p:cNvPr>
          <p:cNvSpPr>
            <a:spLocks noGrp="1" noChangeArrowheads="1"/>
          </p:cNvSpPr>
          <p:nvPr>
            <p:ph type="title"/>
          </p:nvPr>
        </p:nvSpPr>
        <p:spPr>
          <a:xfrm>
            <a:off x="457200" y="152400"/>
            <a:ext cx="8229600" cy="644525"/>
          </a:xfrm>
          <a:solidFill>
            <a:srgbClr val="FFFF00"/>
          </a:solidFill>
        </p:spPr>
        <p:txBody>
          <a:bodyPr/>
          <a:lstStyle/>
          <a:p>
            <a:r>
              <a:rPr lang="en-IN" altLang="en-US"/>
              <a:t>Why Consensus is hard?</a:t>
            </a:r>
          </a:p>
        </p:txBody>
      </p:sp>
      <p:sp>
        <p:nvSpPr>
          <p:cNvPr id="16387" name="Content Placeholder 6">
            <a:extLst>
              <a:ext uri="{FF2B5EF4-FFF2-40B4-BE49-F238E27FC236}">
                <a16:creationId xmlns:a16="http://schemas.microsoft.com/office/drawing/2014/main" id="{34692FED-B0B7-B2E4-0E7C-2141E15323E1}"/>
              </a:ext>
            </a:extLst>
          </p:cNvPr>
          <p:cNvSpPr>
            <a:spLocks noGrp="1"/>
          </p:cNvSpPr>
          <p:nvPr>
            <p:ph idx="1"/>
          </p:nvPr>
        </p:nvSpPr>
        <p:spPr>
          <a:xfrm>
            <a:off x="457200" y="1219200"/>
            <a:ext cx="8229600" cy="4038600"/>
          </a:xfrm>
          <a:solidFill>
            <a:srgbClr val="FFFF00"/>
          </a:solidFill>
          <a:ln>
            <a:solidFill>
              <a:schemeClr val="tx1"/>
            </a:solidFill>
          </a:ln>
        </p:spPr>
        <p:txBody>
          <a:bodyPr/>
          <a:lstStyle/>
          <a:p>
            <a:pPr>
              <a:defRPr/>
            </a:pPr>
            <a:r>
              <a:rPr lang="en-IN" dirty="0"/>
              <a:t>Nodes may crash</a:t>
            </a:r>
          </a:p>
          <a:p>
            <a:pPr>
              <a:defRPr/>
            </a:pPr>
            <a:r>
              <a:rPr lang="en-IN" dirty="0"/>
              <a:t>Nodes may be malicious</a:t>
            </a:r>
          </a:p>
          <a:p>
            <a:pPr marL="0" indent="0">
              <a:buFont typeface="Wingdings" panose="05000000000000000000" pitchFamily="2" charset="2"/>
              <a:buNone/>
              <a:defRPr/>
            </a:pPr>
            <a:r>
              <a:rPr lang="en-IN" dirty="0"/>
              <a:t>Network is imperfect</a:t>
            </a:r>
          </a:p>
          <a:p>
            <a:pPr lvl="3">
              <a:defRPr/>
            </a:pPr>
            <a:r>
              <a:rPr lang="en-IN" dirty="0"/>
              <a:t>		not all pairs of nodes connected</a:t>
            </a:r>
          </a:p>
          <a:p>
            <a:pPr lvl="3">
              <a:defRPr/>
            </a:pPr>
            <a:r>
              <a:rPr lang="en-IN" dirty="0"/>
              <a:t>		faults in the network</a:t>
            </a:r>
          </a:p>
          <a:p>
            <a:pPr lvl="3">
              <a:defRPr/>
            </a:pPr>
            <a:r>
              <a:rPr lang="en-IN" dirty="0"/>
              <a:t>		Latency  --- no global time 		</a:t>
            </a:r>
          </a:p>
        </p:txBody>
      </p:sp>
      <p:sp>
        <p:nvSpPr>
          <p:cNvPr id="35844" name="Slide Number Placeholder 4">
            <a:extLst>
              <a:ext uri="{FF2B5EF4-FFF2-40B4-BE49-F238E27FC236}">
                <a16:creationId xmlns:a16="http://schemas.microsoft.com/office/drawing/2014/main" id="{DD254B28-28C5-822B-30B8-F593FC2E6BA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88654E29-8778-469E-BFF6-39D3C7E3D3C9}" type="slidenum">
              <a:rPr lang="en-US" altLang="en-US" sz="1400" b="1">
                <a:solidFill>
                  <a:srgbClr val="FF3300"/>
                </a:solidFill>
                <a:latin typeface="Tahoma" panose="020B0604030504040204" pitchFamily="34" charset="0"/>
                <a:cs typeface="Arial" panose="020B0604020202020204" pitchFamily="34" charset="0"/>
              </a:rPr>
              <a:pPr>
                <a:spcBef>
                  <a:spcPct val="0"/>
                </a:spcBef>
                <a:buClrTx/>
                <a:buFontTx/>
                <a:buNone/>
              </a:pPr>
              <a:t>24</a:t>
            </a:fld>
            <a:endParaRPr lang="en-US" altLang="en-US" sz="1400" b="1">
              <a:solidFill>
                <a:srgbClr val="FF3300"/>
              </a:solidFill>
              <a:latin typeface="Tahoma" panose="020B0604030504040204" pitchFamily="34" charset="0"/>
              <a:cs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866" name="Slide Number Placeholder 1">
            <a:extLst>
              <a:ext uri="{FF2B5EF4-FFF2-40B4-BE49-F238E27FC236}">
                <a16:creationId xmlns:a16="http://schemas.microsoft.com/office/drawing/2014/main" id="{84ECF94B-3168-2B50-448F-9AE3F08D68F5}"/>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ED6729C6-F338-45AA-BDA2-A6A5E9E3606D}" type="slidenum">
              <a:rPr lang="es-ES" altLang="en-US" sz="1400" smtClean="0">
                <a:solidFill>
                  <a:srgbClr val="000000"/>
                </a:solidFill>
              </a:rPr>
              <a:pPr>
                <a:spcBef>
                  <a:spcPct val="0"/>
                </a:spcBef>
                <a:buFontTx/>
                <a:buNone/>
              </a:pPr>
              <a:t>25</a:t>
            </a:fld>
            <a:endParaRPr lang="es-ES" altLang="en-US" sz="1400">
              <a:solidFill>
                <a:srgbClr val="000000"/>
              </a:solidFill>
            </a:endParaRPr>
          </a:p>
        </p:txBody>
      </p:sp>
      <p:sp>
        <p:nvSpPr>
          <p:cNvPr id="36867" name="TextBox 2">
            <a:extLst>
              <a:ext uri="{FF2B5EF4-FFF2-40B4-BE49-F238E27FC236}">
                <a16:creationId xmlns:a16="http://schemas.microsoft.com/office/drawing/2014/main" id="{FFAB6595-935A-428E-4BC1-ACF9EEAE1F25}"/>
              </a:ext>
            </a:extLst>
          </p:cNvPr>
          <p:cNvSpPr txBox="1">
            <a:spLocks noChangeArrowheads="1"/>
          </p:cNvSpPr>
          <p:nvPr/>
        </p:nvSpPr>
        <p:spPr bwMode="auto">
          <a:xfrm>
            <a:off x="304800" y="115888"/>
            <a:ext cx="8534400" cy="523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2800" b="1">
                <a:solidFill>
                  <a:srgbClr val="0070C0"/>
                </a:solidFill>
                <a:latin typeface="Garamond" panose="02020404030301010803" pitchFamily="18" charset="0"/>
              </a:rPr>
              <a:t>Working of Consensus Algorithm</a:t>
            </a:r>
          </a:p>
        </p:txBody>
      </p:sp>
      <p:sp>
        <p:nvSpPr>
          <p:cNvPr id="2" name="Content Placeholder 6">
            <a:extLst>
              <a:ext uri="{FF2B5EF4-FFF2-40B4-BE49-F238E27FC236}">
                <a16:creationId xmlns:a16="http://schemas.microsoft.com/office/drawing/2014/main" id="{43C6EC88-B975-1C58-506F-087CF60CECF5}"/>
              </a:ext>
            </a:extLst>
          </p:cNvPr>
          <p:cNvSpPr txBox="1">
            <a:spLocks/>
          </p:cNvSpPr>
          <p:nvPr/>
        </p:nvSpPr>
        <p:spPr bwMode="auto">
          <a:xfrm>
            <a:off x="304800" y="692150"/>
            <a:ext cx="8382000" cy="6049963"/>
          </a:xfrm>
          <a:prstGeom prst="rect">
            <a:avLst/>
          </a:prstGeom>
          <a:noFill/>
          <a:ln>
            <a:solidFill>
              <a:schemeClr val="tx1"/>
            </a:solidFill>
          </a:ln>
        </p:spPr>
        <p:txBody>
          <a:bodyPr/>
          <a:lstStyle>
            <a:lvl1pPr marL="342900" indent="-342900" algn="l" rtl="0" eaLnBrk="0" fontAlgn="base" hangingPunct="0">
              <a:lnSpc>
                <a:spcPct val="150000"/>
              </a:lnSpc>
              <a:spcBef>
                <a:spcPct val="20000"/>
              </a:spcBef>
              <a:spcAft>
                <a:spcPct val="0"/>
              </a:spcAft>
              <a:buClr>
                <a:schemeClr val="accent2"/>
              </a:buClr>
              <a:buFont typeface="Wingdings" panose="05000000000000000000" pitchFamily="2" charset="2"/>
              <a:buChar char="v"/>
              <a:defRPr sz="2000">
                <a:solidFill>
                  <a:schemeClr val="tx1"/>
                </a:solidFill>
                <a:latin typeface="Times New Roman" pitchFamily="18" charset="0"/>
                <a:ea typeface="+mn-ea"/>
                <a:cs typeface="Times New Roman" pitchFamily="18" charset="0"/>
              </a:defRPr>
            </a:lvl1pPr>
            <a:lvl2pPr marL="742950" indent="-285750" algn="l" rtl="0" eaLnBrk="0" fontAlgn="base" hangingPunct="0">
              <a:lnSpc>
                <a:spcPct val="150000"/>
              </a:lnSpc>
              <a:spcBef>
                <a:spcPct val="20000"/>
              </a:spcBef>
              <a:spcAft>
                <a:spcPct val="0"/>
              </a:spcAft>
              <a:buClr>
                <a:schemeClr val="accent2"/>
              </a:buClr>
              <a:buFont typeface="Wingdings" panose="05000000000000000000" pitchFamily="2" charset="2"/>
              <a:buChar char="v"/>
              <a:defRPr sz="2000">
                <a:solidFill>
                  <a:schemeClr val="tx1"/>
                </a:solidFill>
                <a:latin typeface="Times New Roman" pitchFamily="18" charset="0"/>
                <a:cs typeface="Times New Roman" pitchFamily="18" charset="0"/>
              </a:defRPr>
            </a:lvl2pPr>
            <a:lvl3pPr marL="1143000" indent="-228600" algn="l" rtl="0" eaLnBrk="0" fontAlgn="base" hangingPunct="0">
              <a:lnSpc>
                <a:spcPct val="150000"/>
              </a:lnSpc>
              <a:spcBef>
                <a:spcPct val="20000"/>
              </a:spcBef>
              <a:spcAft>
                <a:spcPct val="0"/>
              </a:spcAft>
              <a:buClr>
                <a:schemeClr val="accent2"/>
              </a:buClr>
              <a:buFont typeface="Wingdings" panose="05000000000000000000" pitchFamily="2" charset="2"/>
              <a:buChar char="v"/>
              <a:defRPr sz="2000">
                <a:solidFill>
                  <a:schemeClr val="tx1"/>
                </a:solidFill>
                <a:latin typeface="Times New Roman" pitchFamily="18" charset="0"/>
                <a:cs typeface="Times New Roman" pitchFamily="18" charset="0"/>
              </a:defRPr>
            </a:lvl3pPr>
            <a:lvl4pPr marL="1600200" indent="-228600" algn="l" rtl="0" eaLnBrk="0" fontAlgn="base" hangingPunct="0">
              <a:lnSpc>
                <a:spcPct val="150000"/>
              </a:lnSpc>
              <a:spcBef>
                <a:spcPct val="20000"/>
              </a:spcBef>
              <a:spcAft>
                <a:spcPct val="0"/>
              </a:spcAft>
              <a:buClr>
                <a:schemeClr val="accent2"/>
              </a:buClr>
              <a:buFont typeface="Wingdings" panose="05000000000000000000" pitchFamily="2" charset="2"/>
              <a:buChar char="v"/>
              <a:defRPr sz="2000">
                <a:solidFill>
                  <a:schemeClr val="tx1"/>
                </a:solidFill>
                <a:latin typeface="Times New Roman" pitchFamily="18" charset="0"/>
                <a:cs typeface="Times New Roman" pitchFamily="18" charset="0"/>
              </a:defRPr>
            </a:lvl4pPr>
            <a:lvl5pPr marL="2057400" indent="-228600" algn="l" rtl="0" eaLnBrk="0" fontAlgn="base" hangingPunct="0">
              <a:lnSpc>
                <a:spcPct val="150000"/>
              </a:lnSpc>
              <a:spcBef>
                <a:spcPct val="20000"/>
              </a:spcBef>
              <a:spcAft>
                <a:spcPct val="0"/>
              </a:spcAft>
              <a:buClr>
                <a:schemeClr val="accent2"/>
              </a:buClr>
              <a:buFont typeface="Wingdings" panose="05000000000000000000" pitchFamily="2" charset="2"/>
              <a:buChar char="v"/>
              <a:defRPr sz="2000">
                <a:solidFill>
                  <a:schemeClr val="tx1"/>
                </a:solidFill>
                <a:latin typeface="Times New Roman" pitchFamily="18" charset="0"/>
                <a:cs typeface="Times New Roman" pitchFamily="18"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Clr>
                <a:srgbClr val="333399"/>
              </a:buClr>
              <a:buFont typeface="Wingdings" panose="05000000000000000000" pitchFamily="2" charset="2"/>
              <a:buNone/>
              <a:defRPr/>
            </a:pPr>
            <a:r>
              <a:rPr lang="en-US" kern="0" dirty="0">
                <a:solidFill>
                  <a:srgbClr val="000000"/>
                </a:solidFill>
              </a:rPr>
              <a:t>Assume – Alice a malicious node may be able to subvert this process</a:t>
            </a:r>
          </a:p>
          <a:p>
            <a:pPr marL="0" indent="0">
              <a:buClr>
                <a:srgbClr val="333399"/>
              </a:buClr>
              <a:buFont typeface="Wingdings" panose="05000000000000000000" pitchFamily="2" charset="2"/>
              <a:buNone/>
              <a:defRPr/>
            </a:pPr>
            <a:r>
              <a:rPr lang="en-US" b="1" u="sng" kern="0" dirty="0">
                <a:solidFill>
                  <a:srgbClr val="000000"/>
                </a:solidFill>
              </a:rPr>
              <a:t>Stealing Bitcoin :</a:t>
            </a:r>
          </a:p>
          <a:p>
            <a:pPr>
              <a:buClr>
                <a:srgbClr val="333399"/>
              </a:buClr>
              <a:defRPr/>
            </a:pPr>
            <a:r>
              <a:rPr lang="en-US" kern="0" dirty="0">
                <a:solidFill>
                  <a:srgbClr val="000000"/>
                </a:solidFill>
              </a:rPr>
              <a:t>Can Alice simply steal bitcoins belonging to another user at an address she doesn’t control? </a:t>
            </a:r>
          </a:p>
          <a:p>
            <a:pPr>
              <a:buClr>
                <a:srgbClr val="333399"/>
              </a:buClr>
              <a:defRPr/>
            </a:pPr>
            <a:r>
              <a:rPr lang="en-US" kern="0" dirty="0">
                <a:solidFill>
                  <a:srgbClr val="000000"/>
                </a:solidFill>
              </a:rPr>
              <a:t>No. Even if it is Alice’s turn to propose the next block in the chain, she cannot steal other users’ bitcoins</a:t>
            </a:r>
          </a:p>
          <a:p>
            <a:pPr>
              <a:buClr>
                <a:srgbClr val="333399"/>
              </a:buClr>
              <a:defRPr/>
            </a:pPr>
            <a:r>
              <a:rPr lang="en-US" kern="0" dirty="0">
                <a:solidFill>
                  <a:srgbClr val="000000"/>
                </a:solidFill>
              </a:rPr>
              <a:t>Doing so would require Alice to create a valid transaction that spends that coin</a:t>
            </a:r>
          </a:p>
          <a:p>
            <a:pPr>
              <a:buClr>
                <a:srgbClr val="333399"/>
              </a:buClr>
              <a:defRPr/>
            </a:pPr>
            <a:r>
              <a:rPr lang="en-US" kern="0" dirty="0">
                <a:solidFill>
                  <a:srgbClr val="000000"/>
                </a:solidFill>
              </a:rPr>
              <a:t> This would require Alice to forge the owners’ signatures which she cannot do if a secure digital signature scheme is used</a:t>
            </a:r>
          </a:p>
          <a:p>
            <a:pPr>
              <a:buClr>
                <a:srgbClr val="333399"/>
              </a:buClr>
              <a:defRPr/>
            </a:pPr>
            <a:r>
              <a:rPr lang="en-US" kern="0" dirty="0">
                <a:solidFill>
                  <a:srgbClr val="000000"/>
                </a:solidFill>
              </a:rPr>
              <a:t>So as long as the underlying cryptography is solid, she’s not able to simply steal </a:t>
            </a:r>
            <a:r>
              <a:rPr lang="en-IN" kern="0" dirty="0">
                <a:solidFill>
                  <a:srgbClr val="000000"/>
                </a:solidFill>
              </a:rPr>
              <a:t>bitcoins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90" name="Slide Number Placeholder 1">
            <a:extLst>
              <a:ext uri="{FF2B5EF4-FFF2-40B4-BE49-F238E27FC236}">
                <a16:creationId xmlns:a16="http://schemas.microsoft.com/office/drawing/2014/main" id="{7FA07376-7AE8-BE4A-F7EF-F7827DD3B2E5}"/>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11A940F4-DE35-42BD-A5C0-383AE4A5C618}" type="slidenum">
              <a:rPr lang="es-ES" altLang="en-US" sz="1400" smtClean="0">
                <a:solidFill>
                  <a:srgbClr val="000000"/>
                </a:solidFill>
              </a:rPr>
              <a:pPr>
                <a:spcBef>
                  <a:spcPct val="0"/>
                </a:spcBef>
                <a:buFontTx/>
                <a:buNone/>
              </a:pPr>
              <a:t>26</a:t>
            </a:fld>
            <a:endParaRPr lang="es-ES" altLang="en-US" sz="1400">
              <a:solidFill>
                <a:srgbClr val="000000"/>
              </a:solidFill>
            </a:endParaRPr>
          </a:p>
        </p:txBody>
      </p:sp>
      <p:sp>
        <p:nvSpPr>
          <p:cNvPr id="37891" name="TextBox 2">
            <a:extLst>
              <a:ext uri="{FF2B5EF4-FFF2-40B4-BE49-F238E27FC236}">
                <a16:creationId xmlns:a16="http://schemas.microsoft.com/office/drawing/2014/main" id="{7407B8D1-B36C-13FD-3CDA-AE2F3598B752}"/>
              </a:ext>
            </a:extLst>
          </p:cNvPr>
          <p:cNvSpPr txBox="1">
            <a:spLocks noChangeArrowheads="1"/>
          </p:cNvSpPr>
          <p:nvPr/>
        </p:nvSpPr>
        <p:spPr bwMode="auto">
          <a:xfrm>
            <a:off x="304800" y="115888"/>
            <a:ext cx="8534400" cy="523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2800" b="1">
                <a:solidFill>
                  <a:srgbClr val="0070C0"/>
                </a:solidFill>
                <a:latin typeface="Garamond" panose="02020404030301010803" pitchFamily="18" charset="0"/>
              </a:rPr>
              <a:t>Working of Consensus Algorithm</a:t>
            </a:r>
          </a:p>
        </p:txBody>
      </p:sp>
      <p:sp>
        <p:nvSpPr>
          <p:cNvPr id="2" name="Content Placeholder 6">
            <a:extLst>
              <a:ext uri="{FF2B5EF4-FFF2-40B4-BE49-F238E27FC236}">
                <a16:creationId xmlns:a16="http://schemas.microsoft.com/office/drawing/2014/main" id="{916B49E3-406E-3015-F0CF-189F83AA500B}"/>
              </a:ext>
            </a:extLst>
          </p:cNvPr>
          <p:cNvSpPr txBox="1">
            <a:spLocks/>
          </p:cNvSpPr>
          <p:nvPr/>
        </p:nvSpPr>
        <p:spPr bwMode="auto">
          <a:xfrm>
            <a:off x="304800" y="692150"/>
            <a:ext cx="8382000" cy="6049963"/>
          </a:xfrm>
          <a:prstGeom prst="rect">
            <a:avLst/>
          </a:prstGeom>
          <a:noFill/>
          <a:ln>
            <a:noFill/>
          </a:ln>
        </p:spPr>
        <p:txBody>
          <a:bodyPr/>
          <a:lstStyle>
            <a:lvl1pPr marL="342900" indent="-342900" algn="l" rtl="0" eaLnBrk="0" fontAlgn="base" hangingPunct="0">
              <a:lnSpc>
                <a:spcPct val="150000"/>
              </a:lnSpc>
              <a:spcBef>
                <a:spcPct val="20000"/>
              </a:spcBef>
              <a:spcAft>
                <a:spcPct val="0"/>
              </a:spcAft>
              <a:buClr>
                <a:schemeClr val="accent2"/>
              </a:buClr>
              <a:buFont typeface="Wingdings" panose="05000000000000000000" pitchFamily="2" charset="2"/>
              <a:buChar char="v"/>
              <a:defRPr sz="2000">
                <a:solidFill>
                  <a:schemeClr val="tx1"/>
                </a:solidFill>
                <a:latin typeface="Times New Roman" pitchFamily="18" charset="0"/>
                <a:ea typeface="+mn-ea"/>
                <a:cs typeface="Times New Roman" pitchFamily="18" charset="0"/>
              </a:defRPr>
            </a:lvl1pPr>
            <a:lvl2pPr marL="742950" indent="-285750" algn="l" rtl="0" eaLnBrk="0" fontAlgn="base" hangingPunct="0">
              <a:lnSpc>
                <a:spcPct val="150000"/>
              </a:lnSpc>
              <a:spcBef>
                <a:spcPct val="20000"/>
              </a:spcBef>
              <a:spcAft>
                <a:spcPct val="0"/>
              </a:spcAft>
              <a:buClr>
                <a:schemeClr val="accent2"/>
              </a:buClr>
              <a:buFont typeface="Wingdings" panose="05000000000000000000" pitchFamily="2" charset="2"/>
              <a:buChar char="v"/>
              <a:defRPr sz="2000">
                <a:solidFill>
                  <a:schemeClr val="tx1"/>
                </a:solidFill>
                <a:latin typeface="Times New Roman" pitchFamily="18" charset="0"/>
                <a:cs typeface="Times New Roman" pitchFamily="18" charset="0"/>
              </a:defRPr>
            </a:lvl2pPr>
            <a:lvl3pPr marL="1143000" indent="-228600" algn="l" rtl="0" eaLnBrk="0" fontAlgn="base" hangingPunct="0">
              <a:lnSpc>
                <a:spcPct val="150000"/>
              </a:lnSpc>
              <a:spcBef>
                <a:spcPct val="20000"/>
              </a:spcBef>
              <a:spcAft>
                <a:spcPct val="0"/>
              </a:spcAft>
              <a:buClr>
                <a:schemeClr val="accent2"/>
              </a:buClr>
              <a:buFont typeface="Wingdings" panose="05000000000000000000" pitchFamily="2" charset="2"/>
              <a:buChar char="v"/>
              <a:defRPr sz="2000">
                <a:solidFill>
                  <a:schemeClr val="tx1"/>
                </a:solidFill>
                <a:latin typeface="Times New Roman" pitchFamily="18" charset="0"/>
                <a:cs typeface="Times New Roman" pitchFamily="18" charset="0"/>
              </a:defRPr>
            </a:lvl3pPr>
            <a:lvl4pPr marL="1600200" indent="-228600" algn="l" rtl="0" eaLnBrk="0" fontAlgn="base" hangingPunct="0">
              <a:lnSpc>
                <a:spcPct val="150000"/>
              </a:lnSpc>
              <a:spcBef>
                <a:spcPct val="20000"/>
              </a:spcBef>
              <a:spcAft>
                <a:spcPct val="0"/>
              </a:spcAft>
              <a:buClr>
                <a:schemeClr val="accent2"/>
              </a:buClr>
              <a:buFont typeface="Wingdings" panose="05000000000000000000" pitchFamily="2" charset="2"/>
              <a:buChar char="v"/>
              <a:defRPr sz="2000">
                <a:solidFill>
                  <a:schemeClr val="tx1"/>
                </a:solidFill>
                <a:latin typeface="Times New Roman" pitchFamily="18" charset="0"/>
                <a:cs typeface="Times New Roman" pitchFamily="18" charset="0"/>
              </a:defRPr>
            </a:lvl4pPr>
            <a:lvl5pPr marL="2057400" indent="-228600" algn="l" rtl="0" eaLnBrk="0" fontAlgn="base" hangingPunct="0">
              <a:lnSpc>
                <a:spcPct val="150000"/>
              </a:lnSpc>
              <a:spcBef>
                <a:spcPct val="20000"/>
              </a:spcBef>
              <a:spcAft>
                <a:spcPct val="0"/>
              </a:spcAft>
              <a:buClr>
                <a:schemeClr val="accent2"/>
              </a:buClr>
              <a:buFont typeface="Wingdings" panose="05000000000000000000" pitchFamily="2" charset="2"/>
              <a:buChar char="v"/>
              <a:defRPr sz="2000">
                <a:solidFill>
                  <a:schemeClr val="tx1"/>
                </a:solidFill>
                <a:latin typeface="Times New Roman" pitchFamily="18" charset="0"/>
                <a:cs typeface="Times New Roman" pitchFamily="18"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Clr>
                <a:srgbClr val="333399"/>
              </a:buClr>
              <a:buFont typeface="Wingdings" panose="05000000000000000000" pitchFamily="2" charset="2"/>
              <a:buNone/>
              <a:defRPr/>
            </a:pPr>
            <a:endParaRPr lang="en-IN" kern="0" dirty="0">
              <a:solidFill>
                <a:srgbClr val="000000"/>
              </a:solidFill>
            </a:endParaRPr>
          </a:p>
        </p:txBody>
      </p:sp>
      <p:sp>
        <p:nvSpPr>
          <p:cNvPr id="4" name="Content Placeholder 6">
            <a:extLst>
              <a:ext uri="{FF2B5EF4-FFF2-40B4-BE49-F238E27FC236}">
                <a16:creationId xmlns:a16="http://schemas.microsoft.com/office/drawing/2014/main" id="{99165DC0-B38A-F766-573F-6B389BB76828}"/>
              </a:ext>
            </a:extLst>
          </p:cNvPr>
          <p:cNvSpPr txBox="1">
            <a:spLocks/>
          </p:cNvSpPr>
          <p:nvPr/>
        </p:nvSpPr>
        <p:spPr bwMode="auto">
          <a:xfrm>
            <a:off x="230188" y="627063"/>
            <a:ext cx="8609012" cy="5322887"/>
          </a:xfrm>
          <a:prstGeom prst="rect">
            <a:avLst/>
          </a:prstGeom>
          <a:noFill/>
          <a:ln w="9525">
            <a:solidFill>
              <a:srgbClr val="000000"/>
            </a:solidFill>
            <a:miter lim="800000"/>
            <a:headEnd/>
            <a:tailEnd/>
          </a:ln>
        </p:spPr>
        <p:txBody>
          <a:bodyPr/>
          <a:lstStyle>
            <a:lvl1pPr marL="342900" indent="-342900" algn="l" rtl="0" eaLnBrk="0" fontAlgn="base" hangingPunct="0">
              <a:lnSpc>
                <a:spcPct val="150000"/>
              </a:lnSpc>
              <a:spcBef>
                <a:spcPct val="20000"/>
              </a:spcBef>
              <a:spcAft>
                <a:spcPct val="0"/>
              </a:spcAft>
              <a:buClr>
                <a:schemeClr val="accent2"/>
              </a:buClr>
              <a:buFont typeface="Wingdings" panose="05000000000000000000" pitchFamily="2" charset="2"/>
              <a:buChar char="v"/>
              <a:defRPr sz="2000">
                <a:solidFill>
                  <a:schemeClr val="tx1"/>
                </a:solidFill>
                <a:latin typeface="Times New Roman" pitchFamily="18" charset="0"/>
                <a:ea typeface="+mn-ea"/>
                <a:cs typeface="Times New Roman" pitchFamily="18" charset="0"/>
              </a:defRPr>
            </a:lvl1pPr>
            <a:lvl2pPr marL="742950" indent="-285750" algn="l" rtl="0" eaLnBrk="0" fontAlgn="base" hangingPunct="0">
              <a:lnSpc>
                <a:spcPct val="150000"/>
              </a:lnSpc>
              <a:spcBef>
                <a:spcPct val="20000"/>
              </a:spcBef>
              <a:spcAft>
                <a:spcPct val="0"/>
              </a:spcAft>
              <a:buClr>
                <a:schemeClr val="accent2"/>
              </a:buClr>
              <a:buFont typeface="Wingdings" panose="05000000000000000000" pitchFamily="2" charset="2"/>
              <a:buChar char="v"/>
              <a:defRPr sz="2000">
                <a:solidFill>
                  <a:schemeClr val="tx1"/>
                </a:solidFill>
                <a:latin typeface="Times New Roman" pitchFamily="18" charset="0"/>
                <a:cs typeface="Times New Roman" pitchFamily="18" charset="0"/>
              </a:defRPr>
            </a:lvl2pPr>
            <a:lvl3pPr marL="1143000" indent="-228600" algn="l" rtl="0" eaLnBrk="0" fontAlgn="base" hangingPunct="0">
              <a:lnSpc>
                <a:spcPct val="150000"/>
              </a:lnSpc>
              <a:spcBef>
                <a:spcPct val="20000"/>
              </a:spcBef>
              <a:spcAft>
                <a:spcPct val="0"/>
              </a:spcAft>
              <a:buClr>
                <a:schemeClr val="accent2"/>
              </a:buClr>
              <a:buFont typeface="Wingdings" panose="05000000000000000000" pitchFamily="2" charset="2"/>
              <a:buChar char="v"/>
              <a:defRPr sz="2000">
                <a:solidFill>
                  <a:schemeClr val="tx1"/>
                </a:solidFill>
                <a:latin typeface="Times New Roman" pitchFamily="18" charset="0"/>
                <a:cs typeface="Times New Roman" pitchFamily="18" charset="0"/>
              </a:defRPr>
            </a:lvl3pPr>
            <a:lvl4pPr marL="1600200" indent="-228600" algn="l" rtl="0" eaLnBrk="0" fontAlgn="base" hangingPunct="0">
              <a:lnSpc>
                <a:spcPct val="150000"/>
              </a:lnSpc>
              <a:spcBef>
                <a:spcPct val="20000"/>
              </a:spcBef>
              <a:spcAft>
                <a:spcPct val="0"/>
              </a:spcAft>
              <a:buClr>
                <a:schemeClr val="accent2"/>
              </a:buClr>
              <a:buFont typeface="Wingdings" panose="05000000000000000000" pitchFamily="2" charset="2"/>
              <a:buChar char="v"/>
              <a:defRPr sz="2000">
                <a:solidFill>
                  <a:schemeClr val="tx1"/>
                </a:solidFill>
                <a:latin typeface="Times New Roman" pitchFamily="18" charset="0"/>
                <a:cs typeface="Times New Roman" pitchFamily="18" charset="0"/>
              </a:defRPr>
            </a:lvl4pPr>
            <a:lvl5pPr marL="2057400" indent="-228600" algn="l" rtl="0" eaLnBrk="0" fontAlgn="base" hangingPunct="0">
              <a:lnSpc>
                <a:spcPct val="150000"/>
              </a:lnSpc>
              <a:spcBef>
                <a:spcPct val="20000"/>
              </a:spcBef>
              <a:spcAft>
                <a:spcPct val="0"/>
              </a:spcAft>
              <a:buClr>
                <a:schemeClr val="accent2"/>
              </a:buClr>
              <a:buFont typeface="Wingdings" panose="05000000000000000000" pitchFamily="2" charset="2"/>
              <a:buChar char="v"/>
              <a:defRPr sz="2000">
                <a:solidFill>
                  <a:schemeClr val="tx1"/>
                </a:solidFill>
                <a:latin typeface="Times New Roman" pitchFamily="18" charset="0"/>
                <a:cs typeface="Times New Roman" pitchFamily="18"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Clr>
                <a:srgbClr val="333399"/>
              </a:buClr>
              <a:buFont typeface="Wingdings" panose="05000000000000000000" pitchFamily="2" charset="2"/>
              <a:buNone/>
              <a:defRPr/>
            </a:pPr>
            <a:r>
              <a:rPr lang="en-US" b="1" kern="0" dirty="0">
                <a:solidFill>
                  <a:srgbClr val="000000"/>
                </a:solidFill>
              </a:rPr>
              <a:t>Denial of service attack</a:t>
            </a:r>
          </a:p>
          <a:p>
            <a:pPr>
              <a:buClr>
                <a:srgbClr val="333399"/>
              </a:buClr>
              <a:defRPr/>
            </a:pPr>
            <a:r>
              <a:rPr lang="en-US" kern="0" dirty="0">
                <a:solidFill>
                  <a:srgbClr val="000000"/>
                </a:solidFill>
              </a:rPr>
              <a:t>Alice really dislikes  Bob, Alice can then decide that she will not include any transactions originating from Bob’s address in any block that she proposes to get onto the blockchain</a:t>
            </a:r>
          </a:p>
          <a:p>
            <a:pPr>
              <a:buClr>
                <a:srgbClr val="333399"/>
              </a:buClr>
              <a:defRPr/>
            </a:pPr>
            <a:r>
              <a:rPr lang="en-US" kern="0" dirty="0">
                <a:solidFill>
                  <a:srgbClr val="000000"/>
                </a:solidFill>
              </a:rPr>
              <a:t>In other words, she’s denying service to Bob</a:t>
            </a:r>
          </a:p>
          <a:p>
            <a:pPr>
              <a:buClr>
                <a:srgbClr val="333399"/>
              </a:buClr>
              <a:defRPr/>
            </a:pPr>
            <a:r>
              <a:rPr lang="en-US" kern="0" dirty="0">
                <a:solidFill>
                  <a:srgbClr val="000000"/>
                </a:solidFill>
              </a:rPr>
              <a:t>While this is a valid attack that Alice can try to mount, luckily it’s nothing more than a minor annoyance</a:t>
            </a:r>
          </a:p>
          <a:p>
            <a:pPr>
              <a:buClr>
                <a:srgbClr val="333399"/>
              </a:buClr>
              <a:defRPr/>
            </a:pPr>
            <a:r>
              <a:rPr lang="en-US" kern="0" dirty="0">
                <a:solidFill>
                  <a:srgbClr val="000000"/>
                </a:solidFill>
              </a:rPr>
              <a:t>If Bob’s transaction doesn’t make it into the next block that Alice proposes, he will just wait until an honest node gets the chance to propose a block and then his transaction will get into that block</a:t>
            </a:r>
          </a:p>
          <a:p>
            <a:pPr marL="0" indent="0">
              <a:buClr>
                <a:srgbClr val="333399"/>
              </a:buClr>
              <a:buFont typeface="Wingdings" panose="05000000000000000000" pitchFamily="2" charset="2"/>
              <a:buNone/>
              <a:defRPr/>
            </a:pPr>
            <a:endParaRPr lang="en-US" kern="0" dirty="0">
              <a:solidFill>
                <a:srgbClr val="000000"/>
              </a:solidFill>
            </a:endParaRPr>
          </a:p>
          <a:p>
            <a:pPr>
              <a:buClr>
                <a:srgbClr val="333399"/>
              </a:buClr>
              <a:defRPr/>
            </a:pPr>
            <a:endParaRPr lang="en-IN" kern="0" dirty="0">
              <a:solidFill>
                <a:srgbClr val="00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914" name="Slide Number Placeholder 1">
            <a:extLst>
              <a:ext uri="{FF2B5EF4-FFF2-40B4-BE49-F238E27FC236}">
                <a16:creationId xmlns:a16="http://schemas.microsoft.com/office/drawing/2014/main" id="{B1509AA1-0935-DB18-006D-7771999A3A6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4D8D990A-7269-4E19-889C-3BC9D53E5213}" type="slidenum">
              <a:rPr lang="es-ES" altLang="en-US" sz="1400" smtClean="0">
                <a:solidFill>
                  <a:srgbClr val="000000"/>
                </a:solidFill>
              </a:rPr>
              <a:pPr>
                <a:spcBef>
                  <a:spcPct val="0"/>
                </a:spcBef>
                <a:buFontTx/>
                <a:buNone/>
              </a:pPr>
              <a:t>27</a:t>
            </a:fld>
            <a:endParaRPr lang="es-ES" altLang="en-US" sz="1400">
              <a:solidFill>
                <a:srgbClr val="000000"/>
              </a:solidFill>
            </a:endParaRPr>
          </a:p>
        </p:txBody>
      </p:sp>
      <p:sp>
        <p:nvSpPr>
          <p:cNvPr id="38915" name="TextBox 2">
            <a:extLst>
              <a:ext uri="{FF2B5EF4-FFF2-40B4-BE49-F238E27FC236}">
                <a16:creationId xmlns:a16="http://schemas.microsoft.com/office/drawing/2014/main" id="{CF4013E5-1644-95D7-F404-BC4644344B25}"/>
              </a:ext>
            </a:extLst>
          </p:cNvPr>
          <p:cNvSpPr txBox="1">
            <a:spLocks noChangeArrowheads="1"/>
          </p:cNvSpPr>
          <p:nvPr/>
        </p:nvSpPr>
        <p:spPr bwMode="auto">
          <a:xfrm>
            <a:off x="304800" y="115888"/>
            <a:ext cx="8534400" cy="523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2800" b="1">
                <a:solidFill>
                  <a:srgbClr val="0070C0"/>
                </a:solidFill>
                <a:latin typeface="Garamond" panose="02020404030301010803" pitchFamily="18" charset="0"/>
              </a:rPr>
              <a:t>Working of Consensus Algorithm</a:t>
            </a:r>
          </a:p>
        </p:txBody>
      </p:sp>
      <p:sp>
        <p:nvSpPr>
          <p:cNvPr id="2" name="Content Placeholder 6">
            <a:extLst>
              <a:ext uri="{FF2B5EF4-FFF2-40B4-BE49-F238E27FC236}">
                <a16:creationId xmlns:a16="http://schemas.microsoft.com/office/drawing/2014/main" id="{51A97B7A-1200-EF9A-490B-7510A3D60F8A}"/>
              </a:ext>
            </a:extLst>
          </p:cNvPr>
          <p:cNvSpPr txBox="1">
            <a:spLocks/>
          </p:cNvSpPr>
          <p:nvPr/>
        </p:nvSpPr>
        <p:spPr bwMode="auto">
          <a:xfrm>
            <a:off x="304800" y="692150"/>
            <a:ext cx="8382000" cy="6049963"/>
          </a:xfrm>
          <a:prstGeom prst="rect">
            <a:avLst/>
          </a:prstGeom>
          <a:noFill/>
          <a:ln>
            <a:noFill/>
          </a:ln>
        </p:spPr>
        <p:txBody>
          <a:bodyPr/>
          <a:lstStyle>
            <a:lvl1pPr marL="342900" indent="-342900" algn="l" rtl="0" eaLnBrk="0" fontAlgn="base" hangingPunct="0">
              <a:lnSpc>
                <a:spcPct val="150000"/>
              </a:lnSpc>
              <a:spcBef>
                <a:spcPct val="20000"/>
              </a:spcBef>
              <a:spcAft>
                <a:spcPct val="0"/>
              </a:spcAft>
              <a:buClr>
                <a:schemeClr val="accent2"/>
              </a:buClr>
              <a:buFont typeface="Wingdings" panose="05000000000000000000" pitchFamily="2" charset="2"/>
              <a:buChar char="v"/>
              <a:defRPr sz="2000">
                <a:solidFill>
                  <a:schemeClr val="tx1"/>
                </a:solidFill>
                <a:latin typeface="Times New Roman" pitchFamily="18" charset="0"/>
                <a:ea typeface="+mn-ea"/>
                <a:cs typeface="Times New Roman" pitchFamily="18" charset="0"/>
              </a:defRPr>
            </a:lvl1pPr>
            <a:lvl2pPr marL="742950" indent="-285750" algn="l" rtl="0" eaLnBrk="0" fontAlgn="base" hangingPunct="0">
              <a:lnSpc>
                <a:spcPct val="150000"/>
              </a:lnSpc>
              <a:spcBef>
                <a:spcPct val="20000"/>
              </a:spcBef>
              <a:spcAft>
                <a:spcPct val="0"/>
              </a:spcAft>
              <a:buClr>
                <a:schemeClr val="accent2"/>
              </a:buClr>
              <a:buFont typeface="Wingdings" panose="05000000000000000000" pitchFamily="2" charset="2"/>
              <a:buChar char="v"/>
              <a:defRPr sz="2000">
                <a:solidFill>
                  <a:schemeClr val="tx1"/>
                </a:solidFill>
                <a:latin typeface="Times New Roman" pitchFamily="18" charset="0"/>
                <a:cs typeface="Times New Roman" pitchFamily="18" charset="0"/>
              </a:defRPr>
            </a:lvl2pPr>
            <a:lvl3pPr marL="1143000" indent="-228600" algn="l" rtl="0" eaLnBrk="0" fontAlgn="base" hangingPunct="0">
              <a:lnSpc>
                <a:spcPct val="150000"/>
              </a:lnSpc>
              <a:spcBef>
                <a:spcPct val="20000"/>
              </a:spcBef>
              <a:spcAft>
                <a:spcPct val="0"/>
              </a:spcAft>
              <a:buClr>
                <a:schemeClr val="accent2"/>
              </a:buClr>
              <a:buFont typeface="Wingdings" panose="05000000000000000000" pitchFamily="2" charset="2"/>
              <a:buChar char="v"/>
              <a:defRPr sz="2000">
                <a:solidFill>
                  <a:schemeClr val="tx1"/>
                </a:solidFill>
                <a:latin typeface="Times New Roman" pitchFamily="18" charset="0"/>
                <a:cs typeface="Times New Roman" pitchFamily="18" charset="0"/>
              </a:defRPr>
            </a:lvl3pPr>
            <a:lvl4pPr marL="1600200" indent="-228600" algn="l" rtl="0" eaLnBrk="0" fontAlgn="base" hangingPunct="0">
              <a:lnSpc>
                <a:spcPct val="150000"/>
              </a:lnSpc>
              <a:spcBef>
                <a:spcPct val="20000"/>
              </a:spcBef>
              <a:spcAft>
                <a:spcPct val="0"/>
              </a:spcAft>
              <a:buClr>
                <a:schemeClr val="accent2"/>
              </a:buClr>
              <a:buFont typeface="Wingdings" panose="05000000000000000000" pitchFamily="2" charset="2"/>
              <a:buChar char="v"/>
              <a:defRPr sz="2000">
                <a:solidFill>
                  <a:schemeClr val="tx1"/>
                </a:solidFill>
                <a:latin typeface="Times New Roman" pitchFamily="18" charset="0"/>
                <a:cs typeface="Times New Roman" pitchFamily="18" charset="0"/>
              </a:defRPr>
            </a:lvl4pPr>
            <a:lvl5pPr marL="2057400" indent="-228600" algn="l" rtl="0" eaLnBrk="0" fontAlgn="base" hangingPunct="0">
              <a:lnSpc>
                <a:spcPct val="150000"/>
              </a:lnSpc>
              <a:spcBef>
                <a:spcPct val="20000"/>
              </a:spcBef>
              <a:spcAft>
                <a:spcPct val="0"/>
              </a:spcAft>
              <a:buClr>
                <a:schemeClr val="accent2"/>
              </a:buClr>
              <a:buFont typeface="Wingdings" panose="05000000000000000000" pitchFamily="2" charset="2"/>
              <a:buChar char="v"/>
              <a:defRPr sz="2000">
                <a:solidFill>
                  <a:schemeClr val="tx1"/>
                </a:solidFill>
                <a:latin typeface="Times New Roman" pitchFamily="18" charset="0"/>
                <a:cs typeface="Times New Roman" pitchFamily="18"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Clr>
                <a:srgbClr val="333399"/>
              </a:buClr>
              <a:buFont typeface="Wingdings" panose="05000000000000000000" pitchFamily="2" charset="2"/>
              <a:buNone/>
              <a:defRPr/>
            </a:pPr>
            <a:endParaRPr lang="en-IN" kern="0" dirty="0">
              <a:solidFill>
                <a:srgbClr val="000000"/>
              </a:solidFill>
            </a:endParaRPr>
          </a:p>
        </p:txBody>
      </p:sp>
      <p:sp>
        <p:nvSpPr>
          <p:cNvPr id="4" name="Content Placeholder 6">
            <a:extLst>
              <a:ext uri="{FF2B5EF4-FFF2-40B4-BE49-F238E27FC236}">
                <a16:creationId xmlns:a16="http://schemas.microsoft.com/office/drawing/2014/main" id="{8B6DC35F-29F6-7E3E-A521-70614465FFBE}"/>
              </a:ext>
            </a:extLst>
          </p:cNvPr>
          <p:cNvSpPr txBox="1">
            <a:spLocks/>
          </p:cNvSpPr>
          <p:nvPr/>
        </p:nvSpPr>
        <p:spPr bwMode="auto">
          <a:xfrm>
            <a:off x="230188" y="627063"/>
            <a:ext cx="8609012" cy="6230937"/>
          </a:xfrm>
          <a:prstGeom prst="rect">
            <a:avLst/>
          </a:prstGeom>
          <a:noFill/>
          <a:ln w="9525">
            <a:solidFill>
              <a:srgbClr val="000000"/>
            </a:solidFill>
            <a:miter lim="800000"/>
            <a:headEnd/>
            <a:tailEnd/>
          </a:ln>
        </p:spPr>
        <p:txBody>
          <a:bodyPr/>
          <a:lstStyle>
            <a:lvl1pPr marL="342900" indent="-342900" algn="l" rtl="0" eaLnBrk="0" fontAlgn="base" hangingPunct="0">
              <a:lnSpc>
                <a:spcPct val="150000"/>
              </a:lnSpc>
              <a:spcBef>
                <a:spcPct val="20000"/>
              </a:spcBef>
              <a:spcAft>
                <a:spcPct val="0"/>
              </a:spcAft>
              <a:buClr>
                <a:schemeClr val="accent2"/>
              </a:buClr>
              <a:buFont typeface="Wingdings" panose="05000000000000000000" pitchFamily="2" charset="2"/>
              <a:buChar char="v"/>
              <a:defRPr sz="2000">
                <a:solidFill>
                  <a:schemeClr val="tx1"/>
                </a:solidFill>
                <a:latin typeface="Times New Roman" pitchFamily="18" charset="0"/>
                <a:ea typeface="+mn-ea"/>
                <a:cs typeface="Times New Roman" pitchFamily="18" charset="0"/>
              </a:defRPr>
            </a:lvl1pPr>
            <a:lvl2pPr marL="742950" indent="-285750" algn="l" rtl="0" eaLnBrk="0" fontAlgn="base" hangingPunct="0">
              <a:lnSpc>
                <a:spcPct val="150000"/>
              </a:lnSpc>
              <a:spcBef>
                <a:spcPct val="20000"/>
              </a:spcBef>
              <a:spcAft>
                <a:spcPct val="0"/>
              </a:spcAft>
              <a:buClr>
                <a:schemeClr val="accent2"/>
              </a:buClr>
              <a:buFont typeface="Wingdings" panose="05000000000000000000" pitchFamily="2" charset="2"/>
              <a:buChar char="v"/>
              <a:defRPr sz="2000">
                <a:solidFill>
                  <a:schemeClr val="tx1"/>
                </a:solidFill>
                <a:latin typeface="Times New Roman" pitchFamily="18" charset="0"/>
                <a:cs typeface="Times New Roman" pitchFamily="18" charset="0"/>
              </a:defRPr>
            </a:lvl2pPr>
            <a:lvl3pPr marL="1143000" indent="-228600" algn="l" rtl="0" eaLnBrk="0" fontAlgn="base" hangingPunct="0">
              <a:lnSpc>
                <a:spcPct val="150000"/>
              </a:lnSpc>
              <a:spcBef>
                <a:spcPct val="20000"/>
              </a:spcBef>
              <a:spcAft>
                <a:spcPct val="0"/>
              </a:spcAft>
              <a:buClr>
                <a:schemeClr val="accent2"/>
              </a:buClr>
              <a:buFont typeface="Wingdings" panose="05000000000000000000" pitchFamily="2" charset="2"/>
              <a:buChar char="v"/>
              <a:defRPr sz="2000">
                <a:solidFill>
                  <a:schemeClr val="tx1"/>
                </a:solidFill>
                <a:latin typeface="Times New Roman" pitchFamily="18" charset="0"/>
                <a:cs typeface="Times New Roman" pitchFamily="18" charset="0"/>
              </a:defRPr>
            </a:lvl3pPr>
            <a:lvl4pPr marL="1600200" indent="-228600" algn="l" rtl="0" eaLnBrk="0" fontAlgn="base" hangingPunct="0">
              <a:lnSpc>
                <a:spcPct val="150000"/>
              </a:lnSpc>
              <a:spcBef>
                <a:spcPct val="20000"/>
              </a:spcBef>
              <a:spcAft>
                <a:spcPct val="0"/>
              </a:spcAft>
              <a:buClr>
                <a:schemeClr val="accent2"/>
              </a:buClr>
              <a:buFont typeface="Wingdings" panose="05000000000000000000" pitchFamily="2" charset="2"/>
              <a:buChar char="v"/>
              <a:defRPr sz="2000">
                <a:solidFill>
                  <a:schemeClr val="tx1"/>
                </a:solidFill>
                <a:latin typeface="Times New Roman" pitchFamily="18" charset="0"/>
                <a:cs typeface="Times New Roman" pitchFamily="18" charset="0"/>
              </a:defRPr>
            </a:lvl4pPr>
            <a:lvl5pPr marL="2057400" indent="-228600" algn="l" rtl="0" eaLnBrk="0" fontAlgn="base" hangingPunct="0">
              <a:lnSpc>
                <a:spcPct val="150000"/>
              </a:lnSpc>
              <a:spcBef>
                <a:spcPct val="20000"/>
              </a:spcBef>
              <a:spcAft>
                <a:spcPct val="0"/>
              </a:spcAft>
              <a:buClr>
                <a:schemeClr val="accent2"/>
              </a:buClr>
              <a:buFont typeface="Wingdings" panose="05000000000000000000" pitchFamily="2" charset="2"/>
              <a:buChar char="v"/>
              <a:defRPr sz="2000">
                <a:solidFill>
                  <a:schemeClr val="tx1"/>
                </a:solidFill>
                <a:latin typeface="Times New Roman" pitchFamily="18" charset="0"/>
                <a:cs typeface="Times New Roman" pitchFamily="18"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Clr>
                <a:srgbClr val="333399"/>
              </a:buClr>
              <a:buFont typeface="Wingdings" panose="05000000000000000000" pitchFamily="2" charset="2"/>
              <a:buNone/>
              <a:defRPr/>
            </a:pPr>
            <a:r>
              <a:rPr lang="en-US" b="1" u="sng" kern="0" dirty="0">
                <a:solidFill>
                  <a:srgbClr val="000000"/>
                </a:solidFill>
              </a:rPr>
              <a:t>Double spend attack</a:t>
            </a:r>
          </a:p>
          <a:p>
            <a:pPr>
              <a:buClr>
                <a:srgbClr val="333399"/>
              </a:buClr>
              <a:defRPr/>
            </a:pPr>
            <a:r>
              <a:rPr lang="en-US" kern="0" dirty="0">
                <a:solidFill>
                  <a:srgbClr val="000000"/>
                </a:solidFill>
              </a:rPr>
              <a:t>Alice is a customer of a  website run by Bob, who provides  some online service in exchange for payment in bitcoins </a:t>
            </a:r>
          </a:p>
          <a:p>
            <a:pPr>
              <a:buClr>
                <a:srgbClr val="333399"/>
              </a:buClr>
              <a:defRPr/>
            </a:pPr>
            <a:r>
              <a:rPr lang="en-US" kern="0" dirty="0">
                <a:solidFill>
                  <a:srgbClr val="000000"/>
                </a:solidFill>
              </a:rPr>
              <a:t>Let’s say Bob’s service allows the download of some software</a:t>
            </a:r>
          </a:p>
          <a:p>
            <a:pPr>
              <a:buClr>
                <a:srgbClr val="333399"/>
              </a:buClr>
              <a:defRPr/>
            </a:pPr>
            <a:r>
              <a:rPr lang="en-US" kern="0" dirty="0">
                <a:solidFill>
                  <a:srgbClr val="000000"/>
                </a:solidFill>
              </a:rPr>
              <a:t>Alice adds an item to her shopping cart on Bob’s website and the server requests payment</a:t>
            </a:r>
          </a:p>
          <a:p>
            <a:pPr>
              <a:buClr>
                <a:srgbClr val="333399"/>
              </a:buClr>
              <a:defRPr/>
            </a:pPr>
            <a:r>
              <a:rPr lang="en-US" kern="0" dirty="0">
                <a:solidFill>
                  <a:srgbClr val="000000"/>
                </a:solidFill>
              </a:rPr>
              <a:t>Then Alice creates a Bitcoin transaction from her address to Bob’s and broadcasts it to the network</a:t>
            </a:r>
          </a:p>
          <a:p>
            <a:pPr>
              <a:buClr>
                <a:srgbClr val="333399"/>
              </a:buClr>
              <a:defRPr/>
            </a:pPr>
            <a:r>
              <a:rPr lang="en-US" kern="0" dirty="0">
                <a:solidFill>
                  <a:srgbClr val="000000"/>
                </a:solidFill>
              </a:rPr>
              <a:t>Let’s say that some honest node creates the next block, and includes this transaction in that block</a:t>
            </a:r>
          </a:p>
          <a:p>
            <a:pPr>
              <a:buClr>
                <a:srgbClr val="333399"/>
              </a:buClr>
              <a:defRPr/>
            </a:pPr>
            <a:r>
              <a:rPr lang="en-US" kern="0" dirty="0">
                <a:solidFill>
                  <a:srgbClr val="000000"/>
                </a:solidFill>
              </a:rPr>
              <a:t>So there is now a block that was created by an honest node that contains a transaction that represents a payment from Alice to the merchant Bob</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38" name="Content Placeholder 6">
            <a:extLst>
              <a:ext uri="{FF2B5EF4-FFF2-40B4-BE49-F238E27FC236}">
                <a16:creationId xmlns:a16="http://schemas.microsoft.com/office/drawing/2014/main" id="{C4BDD190-B916-7000-BD4F-01F358316680}"/>
              </a:ext>
            </a:extLst>
          </p:cNvPr>
          <p:cNvSpPr>
            <a:spLocks noGrp="1" noChangeArrowheads="1"/>
          </p:cNvSpPr>
          <p:nvPr>
            <p:ph idx="1"/>
          </p:nvPr>
        </p:nvSpPr>
        <p:spPr>
          <a:xfrm>
            <a:off x="101600" y="809625"/>
            <a:ext cx="8915400" cy="5105400"/>
          </a:xfrm>
          <a:solidFill>
            <a:srgbClr val="FFFF00"/>
          </a:solidFill>
          <a:ln>
            <a:solidFill>
              <a:schemeClr val="tx1"/>
            </a:solidFill>
          </a:ln>
        </p:spPr>
        <p:txBody>
          <a:bodyPr/>
          <a:lstStyle/>
          <a:p>
            <a:r>
              <a:rPr lang="en-US" altLang="en-US" dirty="0"/>
              <a:t>Transaction is a data structure that contains Alice’s signature, an instruction to pay to Bob’s public key, and a hash</a:t>
            </a:r>
          </a:p>
          <a:p>
            <a:r>
              <a:rPr lang="en-US" altLang="en-US" dirty="0"/>
              <a:t>This hash represents a pointer to a previous transaction output that Alice received and is now spending</a:t>
            </a:r>
          </a:p>
          <a:p>
            <a:r>
              <a:rPr lang="en-US" altLang="en-US" dirty="0"/>
              <a:t>That pointer must reference a transaction that was included in some previous block in the consensus chain</a:t>
            </a:r>
          </a:p>
          <a:p>
            <a:r>
              <a:rPr lang="en-US" altLang="en-US" dirty="0"/>
              <a:t>There are two different types of hash pointers here that can easily be confused</a:t>
            </a:r>
          </a:p>
          <a:p>
            <a:r>
              <a:rPr lang="en-US" altLang="en-US" dirty="0"/>
              <a:t>Blocks include a hash pointer to the previous block that they’re extending</a:t>
            </a:r>
          </a:p>
          <a:p>
            <a:r>
              <a:rPr lang="en-US" altLang="en-US" dirty="0"/>
              <a:t>Transactions include one or more hash pointers to previous transaction outputs that are being redeemed</a:t>
            </a:r>
            <a:endParaRPr lang="en-IN" altLang="en-US" dirty="0"/>
          </a:p>
        </p:txBody>
      </p:sp>
      <p:sp>
        <p:nvSpPr>
          <p:cNvPr id="39939" name="Slide Number Placeholder 4">
            <a:extLst>
              <a:ext uri="{FF2B5EF4-FFF2-40B4-BE49-F238E27FC236}">
                <a16:creationId xmlns:a16="http://schemas.microsoft.com/office/drawing/2014/main" id="{B1B418A0-893C-E9D9-8399-46635AD34AA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15F86031-B9CC-4B1F-AFE4-36EA0F3F67AA}" type="slidenum">
              <a:rPr lang="en-US" altLang="en-US" sz="1400" b="1">
                <a:solidFill>
                  <a:srgbClr val="FF3300"/>
                </a:solidFill>
                <a:latin typeface="Tahoma" panose="020B0604030504040204" pitchFamily="34" charset="0"/>
                <a:cs typeface="Arial" panose="020B0604020202020204" pitchFamily="34" charset="0"/>
              </a:rPr>
              <a:pPr>
                <a:spcBef>
                  <a:spcPct val="0"/>
                </a:spcBef>
                <a:buClrTx/>
                <a:buFontTx/>
                <a:buNone/>
              </a:pPr>
              <a:t>28</a:t>
            </a:fld>
            <a:endParaRPr lang="en-US" altLang="en-US" sz="1400" b="1">
              <a:solidFill>
                <a:srgbClr val="FF3300"/>
              </a:solidFill>
              <a:latin typeface="Tahoma" panose="020B0604030504040204" pitchFamily="34" charset="0"/>
              <a:cs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62" name="Title 5">
            <a:extLst>
              <a:ext uri="{FF2B5EF4-FFF2-40B4-BE49-F238E27FC236}">
                <a16:creationId xmlns:a16="http://schemas.microsoft.com/office/drawing/2014/main" id="{34805F51-CE48-74F4-760E-93229374943C}"/>
              </a:ext>
            </a:extLst>
          </p:cNvPr>
          <p:cNvSpPr>
            <a:spLocks noGrp="1" noChangeArrowheads="1"/>
          </p:cNvSpPr>
          <p:nvPr>
            <p:ph type="title"/>
          </p:nvPr>
        </p:nvSpPr>
        <p:spPr>
          <a:xfrm>
            <a:off x="457200" y="-228600"/>
            <a:ext cx="8229600" cy="1143000"/>
          </a:xfrm>
        </p:spPr>
        <p:txBody>
          <a:bodyPr/>
          <a:lstStyle/>
          <a:p>
            <a:r>
              <a:rPr lang="en-US" altLang="en-US"/>
              <a:t>How Alice Launch a double spending attack</a:t>
            </a:r>
            <a:endParaRPr lang="en-IN" altLang="en-US"/>
          </a:p>
        </p:txBody>
      </p:sp>
      <p:sp>
        <p:nvSpPr>
          <p:cNvPr id="40963" name="Content Placeholder 6">
            <a:extLst>
              <a:ext uri="{FF2B5EF4-FFF2-40B4-BE49-F238E27FC236}">
                <a16:creationId xmlns:a16="http://schemas.microsoft.com/office/drawing/2014/main" id="{B29570DA-7B2B-A816-DBEF-19AE4707FFE1}"/>
              </a:ext>
            </a:extLst>
          </p:cNvPr>
          <p:cNvSpPr>
            <a:spLocks noGrp="1" noChangeArrowheads="1"/>
          </p:cNvSpPr>
          <p:nvPr>
            <p:ph idx="1"/>
          </p:nvPr>
        </p:nvSpPr>
        <p:spPr>
          <a:xfrm>
            <a:off x="228600" y="914400"/>
            <a:ext cx="8763000" cy="5181600"/>
          </a:xfrm>
          <a:ln>
            <a:solidFill>
              <a:schemeClr val="tx1"/>
            </a:solidFill>
          </a:ln>
        </p:spPr>
        <p:txBody>
          <a:bodyPr/>
          <a:lstStyle/>
          <a:p>
            <a:r>
              <a:rPr lang="en-US" altLang="en-US" sz="1600" dirty="0"/>
              <a:t>The latest block was generated by an honest node and includes a transaction in which Alice pays Bob for the software download</a:t>
            </a:r>
          </a:p>
          <a:p>
            <a:r>
              <a:rPr lang="en-US" altLang="en-US" sz="1600" dirty="0"/>
              <a:t> Upon seeing this transaction included in the block chain, Bob concludes that Alice has paid him and allows Alice to download the software</a:t>
            </a:r>
          </a:p>
          <a:p>
            <a:r>
              <a:rPr lang="en-US" altLang="en-US" sz="1600" dirty="0"/>
              <a:t>Suppose the next random node that is selected in the next round happens to be controlled by Alice</a:t>
            </a:r>
          </a:p>
          <a:p>
            <a:r>
              <a:rPr lang="en-US" altLang="en-US" sz="1600" dirty="0"/>
              <a:t>Now since Alice gets to propose the next block, she could propose a block that ignores the block that contains the payment to Bob and instead contains a pointer to the previous block</a:t>
            </a:r>
          </a:p>
          <a:p>
            <a:r>
              <a:rPr lang="en-US" altLang="en-US" sz="1600" dirty="0"/>
              <a:t>Furthermore, in the block that she proposes, Alice includes a transaction that transfers the very coins that she was sending to Bob to a different address that she herself controls</a:t>
            </a:r>
          </a:p>
          <a:p>
            <a:r>
              <a:rPr lang="en-US" altLang="en-US" sz="1600" dirty="0"/>
              <a:t>This is a classic double‐spend pattern. Since the two transactions spend the same coins, only one of them can be included in the block chain</a:t>
            </a:r>
          </a:p>
          <a:p>
            <a:r>
              <a:rPr lang="en-US" altLang="en-US" sz="1600" dirty="0"/>
              <a:t>If Alice succeeds in including the payment to her own address in the block chain, then the transaction in which she pays Bob is useless as it can never be included later in </a:t>
            </a:r>
            <a:r>
              <a:rPr lang="en-IN" altLang="en-US" sz="1600" dirty="0"/>
              <a:t>the block chain.</a:t>
            </a:r>
          </a:p>
        </p:txBody>
      </p:sp>
      <p:sp>
        <p:nvSpPr>
          <p:cNvPr id="40964" name="Slide Number Placeholder 4">
            <a:extLst>
              <a:ext uri="{FF2B5EF4-FFF2-40B4-BE49-F238E27FC236}">
                <a16:creationId xmlns:a16="http://schemas.microsoft.com/office/drawing/2014/main" id="{143C7227-B374-DD42-CCB0-1D3046DC044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FBB0BB6F-CEF5-41FE-B6C8-8B24482465E2}" type="slidenum">
              <a:rPr lang="en-US" altLang="en-US" sz="1400" b="1">
                <a:solidFill>
                  <a:srgbClr val="FF3300"/>
                </a:solidFill>
                <a:latin typeface="Tahoma" panose="020B0604030504040204" pitchFamily="34" charset="0"/>
                <a:cs typeface="Arial" panose="020B0604020202020204" pitchFamily="34" charset="0"/>
              </a:rPr>
              <a:pPr>
                <a:spcBef>
                  <a:spcPct val="0"/>
                </a:spcBef>
                <a:buClrTx/>
                <a:buFontTx/>
                <a:buNone/>
              </a:pPr>
              <a:t>29</a:t>
            </a:fld>
            <a:endParaRPr lang="en-US" altLang="en-US" sz="1400" b="1">
              <a:solidFill>
                <a:srgbClr val="FF3300"/>
              </a:solidFill>
              <a:latin typeface="Tahoma" panose="020B0604030504040204" pitchFamily="34" charset="0"/>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3</a:t>
            </a:fld>
            <a:endParaRPr lang="es-ES" altLang="en-US" sz="1400"/>
          </a:p>
        </p:txBody>
      </p:sp>
      <p:sp>
        <p:nvSpPr>
          <p:cNvPr id="14339" name="TextBox 5">
            <a:extLst>
              <a:ext uri="{FF2B5EF4-FFF2-40B4-BE49-F238E27FC236}">
                <a16:creationId xmlns:a16="http://schemas.microsoft.com/office/drawing/2014/main" id="{4449D964-BAE9-E769-6383-B2633F62CC34}"/>
              </a:ext>
            </a:extLst>
          </p:cNvPr>
          <p:cNvSpPr txBox="1">
            <a:spLocks noChangeArrowheads="1"/>
          </p:cNvSpPr>
          <p:nvPr/>
        </p:nvSpPr>
        <p:spPr bwMode="auto">
          <a:xfrm>
            <a:off x="304800" y="17463"/>
            <a:ext cx="8534400" cy="40005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buFontTx/>
              <a:buNone/>
            </a:pPr>
            <a:r>
              <a:rPr lang="en-US" altLang="en-US" sz="2000" b="1">
                <a:solidFill>
                  <a:srgbClr val="0070C0"/>
                </a:solidFill>
                <a:latin typeface="Garamond" panose="02020404030301010803" pitchFamily="18" charset="0"/>
              </a:rPr>
              <a:t>Decentralization-Centralization vs. Decentralization-Distributed consensus </a:t>
            </a:r>
          </a:p>
        </p:txBody>
      </p:sp>
      <p:sp>
        <p:nvSpPr>
          <p:cNvPr id="2" name="TextBox 1">
            <a:extLst>
              <a:ext uri="{FF2B5EF4-FFF2-40B4-BE49-F238E27FC236}">
                <a16:creationId xmlns:a16="http://schemas.microsoft.com/office/drawing/2014/main" id="{96562B0C-20D8-0EEB-C6FF-656C0AC5EAA4}"/>
              </a:ext>
            </a:extLst>
          </p:cNvPr>
          <p:cNvSpPr txBox="1"/>
          <p:nvPr/>
        </p:nvSpPr>
        <p:spPr>
          <a:xfrm>
            <a:off x="320675" y="417513"/>
            <a:ext cx="8534400" cy="6124575"/>
          </a:xfrm>
          <a:prstGeom prst="rect">
            <a:avLst/>
          </a:prstGeom>
          <a:noFill/>
          <a:ln>
            <a:solidFill>
              <a:schemeClr val="tx2"/>
            </a:solidFill>
          </a:ln>
        </p:spPr>
        <p:txBody>
          <a:bodyPr>
            <a:spAutoFit/>
          </a:bodyPr>
          <a:lstStyle/>
          <a:p>
            <a:pPr>
              <a:defRPr/>
            </a:pPr>
            <a:r>
              <a:rPr lang="en-US" sz="2800" b="1" u="sng" dirty="0">
                <a:solidFill>
                  <a:srgbClr val="FF0000"/>
                </a:solidFill>
                <a:latin typeface="urw-din"/>
              </a:rPr>
              <a:t>CENTRALIZED SYSTEM:</a:t>
            </a:r>
          </a:p>
          <a:p>
            <a:pPr marL="457200" indent="-457200" algn="just">
              <a:buFont typeface="Arial" panose="020B0604020202020204" pitchFamily="34" charset="0"/>
              <a:buChar char="•"/>
              <a:defRPr/>
            </a:pPr>
            <a:r>
              <a:rPr lang="en-US" sz="2800" dirty="0">
                <a:solidFill>
                  <a:srgbClr val="273239"/>
                </a:solidFill>
                <a:latin typeface="Garamond" panose="02020404030301010803" pitchFamily="18" charset="0"/>
              </a:rPr>
              <a:t>Centralized systems are systems that use </a:t>
            </a:r>
            <a:r>
              <a:rPr lang="en-US" sz="2800" b="1" dirty="0">
                <a:solidFill>
                  <a:srgbClr val="273239"/>
                </a:solidFill>
                <a:latin typeface="Garamond" panose="02020404030301010803" pitchFamily="18" charset="0"/>
              </a:rPr>
              <a:t>client/server architecture</a:t>
            </a:r>
            <a:r>
              <a:rPr lang="en-US" sz="2800" dirty="0">
                <a:solidFill>
                  <a:srgbClr val="273239"/>
                </a:solidFill>
                <a:latin typeface="Garamond" panose="02020404030301010803" pitchFamily="18" charset="0"/>
              </a:rPr>
              <a:t> where </a:t>
            </a:r>
            <a:r>
              <a:rPr lang="en-US" sz="2800" b="1" dirty="0">
                <a:solidFill>
                  <a:srgbClr val="273239"/>
                </a:solidFill>
                <a:latin typeface="Garamond" panose="02020404030301010803" pitchFamily="18" charset="0"/>
              </a:rPr>
              <a:t>one or more client nodes </a:t>
            </a:r>
            <a:r>
              <a:rPr lang="en-US" sz="2800" dirty="0">
                <a:solidFill>
                  <a:srgbClr val="273239"/>
                </a:solidFill>
                <a:latin typeface="Garamond" panose="02020404030301010803" pitchFamily="18" charset="0"/>
              </a:rPr>
              <a:t>are directly connected to a </a:t>
            </a:r>
            <a:r>
              <a:rPr lang="en-US" sz="2800" b="1" dirty="0">
                <a:solidFill>
                  <a:srgbClr val="273239"/>
                </a:solidFill>
                <a:latin typeface="Garamond" panose="02020404030301010803" pitchFamily="18" charset="0"/>
              </a:rPr>
              <a:t>central server</a:t>
            </a:r>
            <a:r>
              <a:rPr lang="en-US" sz="2800" dirty="0">
                <a:solidFill>
                  <a:srgbClr val="273239"/>
                </a:solidFill>
                <a:latin typeface="Garamond" panose="02020404030301010803" pitchFamily="18" charset="0"/>
              </a:rPr>
              <a:t>. </a:t>
            </a:r>
          </a:p>
          <a:p>
            <a:pPr marL="457200" indent="-457200" algn="just">
              <a:buFont typeface="Arial" panose="020B0604020202020204" pitchFamily="34" charset="0"/>
              <a:buChar char="•"/>
              <a:defRPr/>
            </a:pPr>
            <a:r>
              <a:rPr lang="en-US" sz="2800" dirty="0">
                <a:solidFill>
                  <a:srgbClr val="273239"/>
                </a:solidFill>
                <a:latin typeface="Garamond" panose="02020404030301010803" pitchFamily="18" charset="0"/>
              </a:rPr>
              <a:t>This is the most commonly used type of system in many organizations where a client sends a request to a company server and receives the response</a:t>
            </a:r>
            <a:r>
              <a:rPr lang="en-US" sz="2800" dirty="0">
                <a:solidFill>
                  <a:srgbClr val="273239"/>
                </a:solidFill>
                <a:latin typeface="urw-din"/>
              </a:rPr>
              <a:t>.</a:t>
            </a:r>
          </a:p>
          <a:p>
            <a:pPr marL="457200" indent="-457200" algn="just">
              <a:buFont typeface="Arial" panose="020B0604020202020204" pitchFamily="34" charset="0"/>
              <a:buChar char="•"/>
              <a:defRPr/>
            </a:pPr>
            <a:endParaRPr lang="en-US" sz="2800" dirty="0">
              <a:solidFill>
                <a:srgbClr val="273239"/>
              </a:solidFill>
              <a:latin typeface="urw-din"/>
            </a:endParaRPr>
          </a:p>
          <a:p>
            <a:pPr marL="457200" indent="-457200" algn="just">
              <a:buFont typeface="Arial" panose="020B0604020202020204" pitchFamily="34" charset="0"/>
              <a:buChar char="•"/>
              <a:defRPr/>
            </a:pPr>
            <a:endParaRPr lang="en-US" sz="2800" dirty="0">
              <a:solidFill>
                <a:srgbClr val="273239"/>
              </a:solidFill>
              <a:latin typeface="urw-din"/>
            </a:endParaRPr>
          </a:p>
          <a:p>
            <a:pPr marL="457200" indent="-457200" algn="just">
              <a:buFont typeface="Arial" panose="020B0604020202020204" pitchFamily="34" charset="0"/>
              <a:buChar char="•"/>
              <a:defRPr/>
            </a:pPr>
            <a:endParaRPr lang="en-US" sz="2800" dirty="0">
              <a:solidFill>
                <a:srgbClr val="273239"/>
              </a:solidFill>
              <a:latin typeface="urw-din"/>
            </a:endParaRPr>
          </a:p>
          <a:p>
            <a:pPr marL="457200" indent="-457200" algn="just">
              <a:buFont typeface="Arial" panose="020B0604020202020204" pitchFamily="34" charset="0"/>
              <a:buChar char="•"/>
              <a:defRPr/>
            </a:pPr>
            <a:endParaRPr lang="en-US" sz="2800" dirty="0">
              <a:solidFill>
                <a:srgbClr val="273239"/>
              </a:solidFill>
              <a:latin typeface="urw-din"/>
            </a:endParaRPr>
          </a:p>
          <a:p>
            <a:pPr marL="457200" indent="-457200" algn="just">
              <a:buFont typeface="Arial" panose="020B0604020202020204" pitchFamily="34" charset="0"/>
              <a:buChar char="•"/>
              <a:defRPr/>
            </a:pPr>
            <a:endParaRPr lang="en-US" sz="2800" dirty="0">
              <a:solidFill>
                <a:srgbClr val="273239"/>
              </a:solidFill>
              <a:latin typeface="urw-din"/>
            </a:endParaRPr>
          </a:p>
          <a:p>
            <a:pPr marL="457200" indent="-457200" algn="just">
              <a:buFont typeface="Arial" panose="020B0604020202020204" pitchFamily="34" charset="0"/>
              <a:buChar char="•"/>
              <a:defRPr/>
            </a:pPr>
            <a:endParaRPr lang="en-US" sz="2800" dirty="0">
              <a:solidFill>
                <a:srgbClr val="273239"/>
              </a:solidFill>
              <a:latin typeface="urw-din"/>
            </a:endParaRPr>
          </a:p>
          <a:p>
            <a:pPr marL="457200" indent="-457200" algn="just">
              <a:buFont typeface="Arial" panose="020B0604020202020204" pitchFamily="34" charset="0"/>
              <a:buChar char="•"/>
              <a:defRPr/>
            </a:pPr>
            <a:endParaRPr lang="en-US" sz="2800" dirty="0">
              <a:solidFill>
                <a:srgbClr val="273239"/>
              </a:solidFill>
              <a:latin typeface="urw-din"/>
            </a:endParaRPr>
          </a:p>
        </p:txBody>
      </p:sp>
      <p:pic>
        <p:nvPicPr>
          <p:cNvPr id="14341" name="Picture 3">
            <a:extLst>
              <a:ext uri="{FF2B5EF4-FFF2-40B4-BE49-F238E27FC236}">
                <a16:creationId xmlns:a16="http://schemas.microsoft.com/office/drawing/2014/main" id="{99D00D85-9B7F-E616-B4A1-AD84DB4FC1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3529013"/>
            <a:ext cx="3086100" cy="291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986" name="Title 5">
            <a:extLst>
              <a:ext uri="{FF2B5EF4-FFF2-40B4-BE49-F238E27FC236}">
                <a16:creationId xmlns:a16="http://schemas.microsoft.com/office/drawing/2014/main" id="{F4079E5C-BFD4-155D-AFB6-10776C6B0782}"/>
              </a:ext>
            </a:extLst>
          </p:cNvPr>
          <p:cNvSpPr>
            <a:spLocks noGrp="1" noChangeArrowheads="1"/>
          </p:cNvSpPr>
          <p:nvPr>
            <p:ph type="title"/>
          </p:nvPr>
        </p:nvSpPr>
        <p:spPr>
          <a:xfrm>
            <a:off x="457200" y="-22225"/>
            <a:ext cx="8229600" cy="1143000"/>
          </a:xfrm>
        </p:spPr>
        <p:txBody>
          <a:bodyPr/>
          <a:lstStyle/>
          <a:p>
            <a:r>
              <a:rPr lang="en-US" altLang="en-US"/>
              <a:t>A double spend attempt </a:t>
            </a:r>
            <a:endParaRPr lang="en-IN" altLang="en-US"/>
          </a:p>
        </p:txBody>
      </p:sp>
      <p:sp>
        <p:nvSpPr>
          <p:cNvPr id="41987" name="Slide Number Placeholder 4">
            <a:extLst>
              <a:ext uri="{FF2B5EF4-FFF2-40B4-BE49-F238E27FC236}">
                <a16:creationId xmlns:a16="http://schemas.microsoft.com/office/drawing/2014/main" id="{7C5EEBD4-2D20-E322-6E85-862BF459CB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F30ED8E9-9344-4040-BD2E-6E72C980D302}"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30</a:t>
            </a:fld>
            <a:endParaRPr lang="en-US" altLang="en-US" sz="1400">
              <a:solidFill>
                <a:srgbClr val="FF3300"/>
              </a:solidFill>
              <a:latin typeface="Tahoma" panose="020B0604030504040204" pitchFamily="34" charset="0"/>
              <a:cs typeface="Arial" panose="020B0604020202020204" pitchFamily="34" charset="0"/>
            </a:endParaRPr>
          </a:p>
        </p:txBody>
      </p:sp>
      <p:pic>
        <p:nvPicPr>
          <p:cNvPr id="41988" name="Picture 6">
            <a:extLst>
              <a:ext uri="{FF2B5EF4-FFF2-40B4-BE49-F238E27FC236}">
                <a16:creationId xmlns:a16="http://schemas.microsoft.com/office/drawing/2014/main" id="{CE31943F-8017-AAB6-05B7-6798CCF4D0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025" y="1295400"/>
            <a:ext cx="7677150" cy="3733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22225"/>
            <a:ext cx="8229600" cy="1143000"/>
          </a:xfrm>
        </p:spPr>
        <p:txBody>
          <a:bodyPr/>
          <a:lstStyle/>
          <a:p>
            <a:r>
              <a:rPr lang="en-US" altLang="en-US"/>
              <a:t>Is double spending going to succeed or not?</a:t>
            </a:r>
            <a:endParaRPr lang="en-IN" altLang="en-US"/>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411426" y="958044"/>
            <a:ext cx="8610600" cy="4941912"/>
          </a:xfrm>
          <a:ln>
            <a:solidFill>
              <a:schemeClr val="tx2"/>
            </a:solidFill>
          </a:ln>
        </p:spPr>
        <p:txBody>
          <a:bodyPr/>
          <a:lstStyle/>
          <a:p>
            <a:r>
              <a:rPr lang="en-IN" altLang="en-US" dirty="0"/>
              <a:t>It depends on </a:t>
            </a:r>
            <a:r>
              <a:rPr lang="en-US" altLang="en-US" dirty="0"/>
              <a:t>which block will ultimately end up on the long‐term consensus chain — the one with the Alice → Bob transaction or the one with the Alice → Alice transaction</a:t>
            </a:r>
          </a:p>
          <a:p>
            <a:r>
              <a:rPr lang="en-US" altLang="en-US" dirty="0"/>
              <a:t>What determines which block will be included? Honest nodes follow the policy of extending the longest valid branch, so which branch will they extend? </a:t>
            </a:r>
          </a:p>
          <a:p>
            <a:r>
              <a:rPr lang="en-US" altLang="en-US" dirty="0"/>
              <a:t>There is no right answer! At this point, the two branches are the same length — they only differ in the last block and both of these blocks are valid</a:t>
            </a:r>
          </a:p>
          <a:p>
            <a:r>
              <a:rPr lang="en-US" altLang="en-US" dirty="0"/>
              <a:t>The node that chooses the next block then may decide to build upon either one of them, and this choice will largely determine whether or </a:t>
            </a:r>
            <a:r>
              <a:rPr lang="en-IN" altLang="en-US" dirty="0"/>
              <a:t>not the double‐spend succeeds</a:t>
            </a:r>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31</a:t>
            </a:fld>
            <a:endParaRPr lang="en-US" altLang="en-US" sz="1400">
              <a:solidFill>
                <a:srgbClr val="FF3300"/>
              </a:solidFill>
              <a:latin typeface="Tahoma" panose="020B0604030504040204" pitchFamily="34" charset="0"/>
              <a:cs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266700" y="176064"/>
            <a:ext cx="8610600" cy="6681936"/>
          </a:xfrm>
          <a:ln>
            <a:solidFill>
              <a:schemeClr val="tx2"/>
            </a:solidFill>
          </a:ln>
        </p:spPr>
        <p:txBody>
          <a:bodyPr/>
          <a:lstStyle/>
          <a:p>
            <a:pPr algn="just"/>
            <a:r>
              <a:rPr lang="en-US" altLang="en-US" sz="1500" dirty="0"/>
              <a:t>Which of the two blocks is valid? The valid one is the one followed by next blocks inserted by other nodes. </a:t>
            </a:r>
            <a:r>
              <a:rPr lang="en-US" altLang="en-US" sz="1500" b="1" dirty="0"/>
              <a:t>Honest nodes </a:t>
            </a:r>
            <a:r>
              <a:rPr lang="en-US" altLang="en-US" sz="1500" dirty="0"/>
              <a:t>always extend the longest valid branch. But, which of these is the </a:t>
            </a:r>
            <a:r>
              <a:rPr lang="en-US" altLang="en-US" sz="1500" b="1" dirty="0"/>
              <a:t>longest valid branch</a:t>
            </a:r>
            <a:r>
              <a:rPr lang="en-US" altLang="en-US" sz="1500" dirty="0"/>
              <a:t>?</a:t>
            </a:r>
          </a:p>
          <a:p>
            <a:r>
              <a:rPr lang="en-US" altLang="en-US" sz="1500" dirty="0"/>
              <a:t>In practice, nodes often follow a heuristic of extending the block that they first heard about on the peer‐to‐peer network</a:t>
            </a:r>
          </a:p>
          <a:p>
            <a:r>
              <a:rPr lang="en-US" altLang="en-US" sz="1500" dirty="0"/>
              <a:t>But it’s not a solid rule, due to network latency, it could easily be that the block that a node first heard about is actually the one that was created second</a:t>
            </a:r>
          </a:p>
          <a:p>
            <a:r>
              <a:rPr lang="en-US" altLang="en-US" sz="1500" dirty="0"/>
              <a:t> So there is at least some chance that the next node that gets to propose a block will extend the block containing the double spend</a:t>
            </a:r>
          </a:p>
          <a:p>
            <a:r>
              <a:rPr lang="en-US" altLang="en-US" sz="1500" dirty="0"/>
              <a:t>Alice could further try to increase the likelihood of this happening by bribing the next node to do so</a:t>
            </a:r>
          </a:p>
          <a:p>
            <a:r>
              <a:rPr lang="en-US" altLang="en-US" sz="1500" dirty="0"/>
              <a:t>If the next node does build on the double‐spend block for whatever reason, then this chain will now be longer than the one that includes the transaction to Bob</a:t>
            </a:r>
          </a:p>
          <a:p>
            <a:r>
              <a:rPr lang="en-US" altLang="en-US" sz="1500" dirty="0"/>
              <a:t>At this point, the next honest node is much more likely to continue to build on this chain since it is longer</a:t>
            </a:r>
          </a:p>
          <a:p>
            <a:r>
              <a:rPr lang="en-US" altLang="en-US" sz="1500" dirty="0"/>
              <a:t>This process will continue, and it will become increasingly likely that the block containing the double‐spend will be part of the long‐term consensus chain</a:t>
            </a:r>
          </a:p>
          <a:p>
            <a:r>
              <a:rPr lang="en-US" altLang="en-US" sz="1500" dirty="0"/>
              <a:t>The block containing the transaction to Bob, on the other hand, gets completely ignored by the network, and this is now called an </a:t>
            </a:r>
            <a:r>
              <a:rPr lang="en-US" altLang="en-US" sz="1500" b="1" i="1" dirty="0"/>
              <a:t>orphan </a:t>
            </a:r>
            <a:r>
              <a:rPr lang="en-IN" altLang="en-US" sz="1500" b="1" i="1" dirty="0"/>
              <a:t>block</a:t>
            </a:r>
            <a:r>
              <a:rPr lang="en-IN" altLang="en-US" sz="1500" dirty="0"/>
              <a:t>.</a:t>
            </a:r>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32</a:t>
            </a:fld>
            <a:endParaRPr lang="en-US" altLang="en-US" sz="1400">
              <a:solidFill>
                <a:srgbClr val="FF3300"/>
              </a:solidFill>
              <a:latin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2220739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5">
            <a:extLst>
              <a:ext uri="{FF2B5EF4-FFF2-40B4-BE49-F238E27FC236}">
                <a16:creationId xmlns:a16="http://schemas.microsoft.com/office/drawing/2014/main" id="{AA37FF71-DE2A-8306-482A-FE2F89B1E3E7}"/>
              </a:ext>
            </a:extLst>
          </p:cNvPr>
          <p:cNvSpPr>
            <a:spLocks noGrp="1"/>
          </p:cNvSpPr>
          <p:nvPr>
            <p:ph type="title"/>
          </p:nvPr>
        </p:nvSpPr>
        <p:spPr>
          <a:xfrm>
            <a:off x="457200" y="234590"/>
            <a:ext cx="8229600" cy="788119"/>
          </a:xfrm>
          <a:ln>
            <a:solidFill>
              <a:schemeClr val="tx1"/>
            </a:solidFill>
          </a:ln>
        </p:spPr>
        <p:txBody>
          <a:bodyPr/>
          <a:lstStyle/>
          <a:p>
            <a:r>
              <a:rPr lang="en-US" altLang="en-US" dirty="0"/>
              <a:t>Bob-the Merchant Point of View</a:t>
            </a:r>
            <a:endParaRPr lang="en-IN" altLang="en-US" dirty="0"/>
          </a:p>
        </p:txBody>
      </p:sp>
      <p:sp>
        <p:nvSpPr>
          <p:cNvPr id="34819" name="Slide Number Placeholder 4">
            <a:extLst>
              <a:ext uri="{FF2B5EF4-FFF2-40B4-BE49-F238E27FC236}">
                <a16:creationId xmlns:a16="http://schemas.microsoft.com/office/drawing/2014/main" id="{ED93011F-5E10-A9A9-D162-3813478EAE1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9431B6C5-7366-4C82-8B33-B4651E3BEDC8}"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33</a:t>
            </a:fld>
            <a:endParaRPr lang="en-US" altLang="en-US" sz="1400">
              <a:solidFill>
                <a:srgbClr val="FF3300"/>
              </a:solidFill>
              <a:latin typeface="Tahoma" panose="020B0604030504040204" pitchFamily="34" charset="0"/>
              <a:cs typeface="Arial" panose="020B0604020202020204" pitchFamily="34" charset="0"/>
            </a:endParaRPr>
          </a:p>
        </p:txBody>
      </p:sp>
      <p:pic>
        <p:nvPicPr>
          <p:cNvPr id="34820" name="Picture 5">
            <a:extLst>
              <a:ext uri="{FF2B5EF4-FFF2-40B4-BE49-F238E27FC236}">
                <a16:creationId xmlns:a16="http://schemas.microsoft.com/office/drawing/2014/main" id="{5CFEDC4D-9295-C3D4-3998-B054E7AEB3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237456"/>
            <a:ext cx="8172450" cy="4038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9" name="Picture 5">
            <a:extLst>
              <a:ext uri="{FF2B5EF4-FFF2-40B4-BE49-F238E27FC236}">
                <a16:creationId xmlns:a16="http://schemas.microsoft.com/office/drawing/2014/main" id="{E792CF25-5654-35F2-F1E8-4B10DFA5E0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4419600"/>
            <a:ext cx="2647950" cy="171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1749"/>
                                        </p:tgtEl>
                                        <p:attrNameLst>
                                          <p:attrName>style.visibility</p:attrName>
                                        </p:attrNameLst>
                                      </p:cBhvr>
                                      <p:to>
                                        <p:strVal val="visible"/>
                                      </p:to>
                                    </p:set>
                                    <p:anim calcmode="lin" valueType="num">
                                      <p:cBhvr additive="base">
                                        <p:cTn id="7" dur="500" fill="hold"/>
                                        <p:tgtEl>
                                          <p:spTgt spid="31749"/>
                                        </p:tgtEl>
                                        <p:attrNameLst>
                                          <p:attrName>ppt_x</p:attrName>
                                        </p:attrNameLst>
                                      </p:cBhvr>
                                      <p:tavLst>
                                        <p:tav tm="0">
                                          <p:val>
                                            <p:strVal val="#ppt_x"/>
                                          </p:val>
                                        </p:tav>
                                        <p:tav tm="100000">
                                          <p:val>
                                            <p:strVal val="#ppt_x"/>
                                          </p:val>
                                        </p:tav>
                                      </p:tavLst>
                                    </p:anim>
                                    <p:anim calcmode="lin" valueType="num">
                                      <p:cBhvr additive="base">
                                        <p:cTn id="8" dur="500" fill="hold"/>
                                        <p:tgtEl>
                                          <p:spTgt spid="317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Slide Number Placeholder 4">
            <a:extLst>
              <a:ext uri="{FF2B5EF4-FFF2-40B4-BE49-F238E27FC236}">
                <a16:creationId xmlns:a16="http://schemas.microsoft.com/office/drawing/2014/main" id="{ED93011F-5E10-A9A9-D162-3813478EAE1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9431B6C5-7366-4C82-8B33-B4651E3BEDC8}"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34</a:t>
            </a:fld>
            <a:endParaRPr lang="en-US" altLang="en-US" sz="1400">
              <a:solidFill>
                <a:srgbClr val="FF3300"/>
              </a:solidFill>
              <a:latin typeface="Tahoma" panose="020B0604030504040204" pitchFamily="34" charset="0"/>
              <a:cs typeface="Arial" panose="020B0604020202020204" pitchFamily="34" charset="0"/>
            </a:endParaRPr>
          </a:p>
        </p:txBody>
      </p:sp>
      <p:sp>
        <p:nvSpPr>
          <p:cNvPr id="8" name="TextBox 7">
            <a:extLst>
              <a:ext uri="{FF2B5EF4-FFF2-40B4-BE49-F238E27FC236}">
                <a16:creationId xmlns:a16="http://schemas.microsoft.com/office/drawing/2014/main" id="{AFB53782-1D15-B27D-1154-C092501CFE36}"/>
              </a:ext>
            </a:extLst>
          </p:cNvPr>
          <p:cNvSpPr txBox="1"/>
          <p:nvPr/>
        </p:nvSpPr>
        <p:spPr>
          <a:xfrm>
            <a:off x="395536" y="156667"/>
            <a:ext cx="8352928" cy="6193106"/>
          </a:xfrm>
          <a:prstGeom prst="rect">
            <a:avLst/>
          </a:prstGeom>
          <a:noFill/>
          <a:ln>
            <a:solidFill>
              <a:schemeClr val="tx1"/>
            </a:solidFill>
          </a:ln>
        </p:spPr>
        <p:txBody>
          <a:bodyPr wrap="square">
            <a:spAutoFit/>
          </a:bodyPr>
          <a:lstStyle/>
          <a:p>
            <a:pPr marL="342900" marR="0" lvl="0" indent="-342900" algn="l" defTabSz="914400" rtl="0" eaLnBrk="0" fontAlgn="base" latinLnBrk="0" hangingPunct="0">
              <a:lnSpc>
                <a:spcPct val="150000"/>
              </a:lnSpc>
              <a:spcBef>
                <a:spcPct val="20000"/>
              </a:spcBef>
              <a:spcAft>
                <a:spcPct val="0"/>
              </a:spcAft>
              <a:buClr>
                <a:srgbClr val="333399"/>
              </a:buClr>
              <a:buSzTx/>
              <a:buFont typeface="Wingdings" panose="05000000000000000000" pitchFamily="2" charset="2"/>
              <a:buChar char="v"/>
              <a:tabLst/>
              <a:defRPr/>
            </a:pPr>
            <a:r>
              <a:rPr kumimoji="0" lang="en-IN" altLang="en-US" sz="1700" b="0"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rPr>
              <a:t>Understanding how </a:t>
            </a:r>
            <a:r>
              <a:rPr kumimoji="0" lang="en-US" altLang="en-US" sz="1700" b="0"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rPr>
              <a:t>Bob can </a:t>
            </a:r>
            <a:r>
              <a:rPr kumimoji="0" lang="en-US" altLang="en-US" sz="1700" b="1"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rPr>
              <a:t>protect himself from this double‐spending attack </a:t>
            </a:r>
            <a:r>
              <a:rPr kumimoji="0" lang="en-US" altLang="en-US" sz="1700" b="0"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rPr>
              <a:t>is a key part of understanding Bitcoin security</a:t>
            </a:r>
          </a:p>
          <a:p>
            <a:pPr marL="342900" marR="0" lvl="0" indent="-342900" algn="l" defTabSz="914400" rtl="0" eaLnBrk="0" fontAlgn="base" latinLnBrk="0" hangingPunct="0">
              <a:lnSpc>
                <a:spcPct val="150000"/>
              </a:lnSpc>
              <a:spcBef>
                <a:spcPct val="20000"/>
              </a:spcBef>
              <a:spcAft>
                <a:spcPct val="0"/>
              </a:spcAft>
              <a:buClr>
                <a:srgbClr val="333399"/>
              </a:buClr>
              <a:buSzTx/>
              <a:buFont typeface="Wingdings" panose="05000000000000000000" pitchFamily="2" charset="2"/>
              <a:buChar char="v"/>
              <a:tabLst/>
              <a:defRPr/>
            </a:pPr>
            <a:r>
              <a:rPr kumimoji="0" lang="en-US" altLang="en-US" sz="1700" b="0"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rPr>
              <a:t>When Alice broadcasts the transaction that represents her payment to Bob, Bob is listening on the network and hears about this transaction even before the next block is created</a:t>
            </a:r>
          </a:p>
          <a:p>
            <a:pPr marL="342900" marR="0" lvl="0" indent="-342900" algn="l" defTabSz="914400" rtl="0" eaLnBrk="0" fontAlgn="base" latinLnBrk="0" hangingPunct="0">
              <a:lnSpc>
                <a:spcPct val="150000"/>
              </a:lnSpc>
              <a:spcBef>
                <a:spcPct val="20000"/>
              </a:spcBef>
              <a:spcAft>
                <a:spcPct val="0"/>
              </a:spcAft>
              <a:buClr>
                <a:srgbClr val="333399"/>
              </a:buClr>
              <a:buSzTx/>
              <a:buFont typeface="Wingdings" panose="05000000000000000000" pitchFamily="2" charset="2"/>
              <a:buChar char="v"/>
              <a:tabLst/>
              <a:defRPr/>
            </a:pPr>
            <a:r>
              <a:rPr kumimoji="0" lang="en-US" altLang="en-US" sz="1700" b="0"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rPr>
              <a:t>If Bob was even more foolhardy than we previously described, he can complete the checkout process on the website and allow Alice to download the software right at that moment that’s called a </a:t>
            </a:r>
            <a:r>
              <a:rPr kumimoji="0" lang="en-US" altLang="en-US" sz="1700" b="1" i="1"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rPr>
              <a:t>zero‐confirmation transaction</a:t>
            </a:r>
          </a:p>
          <a:p>
            <a:pPr marL="342900" marR="0" lvl="0" indent="-342900" algn="l" defTabSz="914400" rtl="0" eaLnBrk="0" fontAlgn="base" latinLnBrk="0" hangingPunct="0">
              <a:lnSpc>
                <a:spcPct val="150000"/>
              </a:lnSpc>
              <a:spcBef>
                <a:spcPct val="20000"/>
              </a:spcBef>
              <a:spcAft>
                <a:spcPct val="0"/>
              </a:spcAft>
              <a:buClr>
                <a:srgbClr val="333399"/>
              </a:buClr>
              <a:buSzTx/>
              <a:buFont typeface="Wingdings" panose="05000000000000000000" pitchFamily="2" charset="2"/>
              <a:buChar char="v"/>
              <a:tabLst/>
              <a:defRPr/>
            </a:pPr>
            <a:r>
              <a:rPr kumimoji="0" lang="en-US" altLang="en-US" sz="1700" b="0"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rPr>
              <a:t> This leads to an even more basic double-spend attack than the one described before </a:t>
            </a:r>
          </a:p>
          <a:p>
            <a:pPr marL="342900" marR="0" lvl="0" indent="-342900" algn="l" defTabSz="914400" rtl="0" eaLnBrk="0" fontAlgn="base" latinLnBrk="0" hangingPunct="0">
              <a:lnSpc>
                <a:spcPct val="150000"/>
              </a:lnSpc>
              <a:spcBef>
                <a:spcPct val="20000"/>
              </a:spcBef>
              <a:spcAft>
                <a:spcPct val="0"/>
              </a:spcAft>
              <a:buClr>
                <a:srgbClr val="333399"/>
              </a:buClr>
              <a:buSzTx/>
              <a:buFont typeface="Wingdings" panose="05000000000000000000" pitchFamily="2" charset="2"/>
              <a:buChar char="v"/>
              <a:tabLst/>
              <a:defRPr/>
            </a:pPr>
            <a:r>
              <a:rPr kumimoji="0" lang="en-US" altLang="en-US" sz="1700" b="0"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rPr>
              <a:t> Previously, for the double‐spend attack to occur, we had to assume that a  malicious actor controls the node that proposes the next block</a:t>
            </a:r>
          </a:p>
          <a:p>
            <a:pPr marL="342900" marR="0" lvl="0" indent="-342900" algn="l" defTabSz="914400" rtl="0" eaLnBrk="0" fontAlgn="base" latinLnBrk="0" hangingPunct="0">
              <a:lnSpc>
                <a:spcPct val="150000"/>
              </a:lnSpc>
              <a:spcBef>
                <a:spcPct val="20000"/>
              </a:spcBef>
              <a:spcAft>
                <a:spcPct val="0"/>
              </a:spcAft>
              <a:buClr>
                <a:srgbClr val="333399"/>
              </a:buClr>
              <a:buSzTx/>
              <a:buFont typeface="Wingdings" panose="05000000000000000000" pitchFamily="2" charset="2"/>
              <a:buChar char="v"/>
              <a:tabLst/>
              <a:defRPr/>
            </a:pPr>
            <a:r>
              <a:rPr kumimoji="0" lang="en-US" altLang="en-US" sz="1700" b="0"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rPr>
              <a:t>But if Bob allows Alice to download the software before the transaction receives even a single confirmation on the blockchain, then Alice can immediately broadcast a double‐spend transaction, and an honest node may include it in the next block instead of the transaction that pays Bob.</a:t>
            </a:r>
            <a:endParaRPr kumimoji="0" lang="en-IN" altLang="en-US" sz="1700" b="0"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15602905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266700" y="176064"/>
            <a:ext cx="8610600" cy="6529536"/>
          </a:xfrm>
          <a:ln>
            <a:solidFill>
              <a:schemeClr val="tx2"/>
            </a:solidFill>
          </a:ln>
        </p:spPr>
        <p:txBody>
          <a:bodyPr/>
          <a:lstStyle/>
          <a:p>
            <a:pPr marL="0" indent="0" algn="just">
              <a:buNone/>
            </a:pPr>
            <a:r>
              <a:rPr lang="en-US" altLang="en-US" b="1" dirty="0">
                <a:solidFill>
                  <a:srgbClr val="FF0000"/>
                </a:solidFill>
              </a:rPr>
              <a:t>How can Bob protect himself from a double-spending attack?</a:t>
            </a:r>
          </a:p>
          <a:p>
            <a:r>
              <a:rPr lang="en-US" dirty="0"/>
              <a:t>Bob can consider Alice’s transaction </a:t>
            </a:r>
            <a:r>
              <a:rPr lang="en-US" b="1" dirty="0"/>
              <a:t>valid at different times:</a:t>
            </a:r>
          </a:p>
          <a:p>
            <a:pPr lvl="1">
              <a:buFont typeface="Arial" panose="020B0604020202020204" pitchFamily="34" charset="0"/>
              <a:buChar char="•"/>
            </a:pPr>
            <a:r>
              <a:rPr lang="en-US" b="1" u="sng" dirty="0"/>
              <a:t>0-confirmation transaction</a:t>
            </a:r>
            <a:r>
              <a:rPr lang="en-US" u="sng" dirty="0"/>
              <a:t>: </a:t>
            </a:r>
            <a:r>
              <a:rPr lang="en-US" dirty="0"/>
              <a:t>Bob is listening to the Bitcoin network and can accept Alice’s payment as soon as he hears about the transaction. This leads to an even more basic double-spending attack than the one described before. If Bob allows Alice to access the service before the transaction receives even a single confirmation on the blockchain, then Alice can immediately make a double-spend transaction. And an honest node may include it in the next block instead of the transaction that pays Bob.</a:t>
            </a:r>
          </a:p>
          <a:p>
            <a:pPr>
              <a:buFont typeface="Arial" panose="020B0604020202020204" pitchFamily="34" charset="0"/>
              <a:buChar char="•"/>
            </a:pPr>
            <a:r>
              <a:rPr lang="en-US" b="1" dirty="0"/>
              <a:t>1-confirmation transaction</a:t>
            </a:r>
            <a:r>
              <a:rPr lang="en-US" dirty="0"/>
              <a:t>: Bob accepts Alice’s transaction after the block is inserted into the blockchain as described in the previous paragraph.</a:t>
            </a:r>
          </a:p>
          <a:p>
            <a:pPr>
              <a:buFont typeface="Arial" panose="020B0604020202020204" pitchFamily="34" charset="0"/>
              <a:buChar char="•"/>
            </a:pPr>
            <a:r>
              <a:rPr lang="en-US" b="1" dirty="0"/>
              <a:t>3-confirmation transaction</a:t>
            </a:r>
            <a:r>
              <a:rPr lang="en-US" dirty="0"/>
              <a:t>: Bob waits to see if the following blocks in the blockchain are attached to the block containing its transaction, before allowing Alice to access the service.</a:t>
            </a:r>
          </a:p>
          <a:p>
            <a:pPr marL="0" indent="0" algn="just">
              <a:buNone/>
            </a:pPr>
            <a:endParaRPr lang="en-IN" altLang="en-US" b="1" dirty="0">
              <a:solidFill>
                <a:srgbClr val="FF0000"/>
              </a:solidFill>
            </a:endParaRPr>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35</a:t>
            </a:fld>
            <a:endParaRPr lang="en-US" altLang="en-US" sz="1400">
              <a:solidFill>
                <a:srgbClr val="FF3300"/>
              </a:solidFill>
              <a:latin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8136039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266700" y="176064"/>
            <a:ext cx="8610600" cy="6529536"/>
          </a:xfrm>
          <a:ln>
            <a:solidFill>
              <a:schemeClr val="tx2"/>
            </a:solidFill>
          </a:ln>
        </p:spPr>
        <p:txBody>
          <a:bodyPr/>
          <a:lstStyle/>
          <a:p>
            <a:pPr marL="0" indent="0" algn="just">
              <a:buNone/>
            </a:pPr>
            <a:endParaRPr lang="en-IN" altLang="en-US" b="1" dirty="0">
              <a:solidFill>
                <a:srgbClr val="FF0000"/>
              </a:solidFill>
            </a:endParaRPr>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36</a:t>
            </a:fld>
            <a:endParaRPr lang="en-US" altLang="en-US" sz="1400">
              <a:solidFill>
                <a:srgbClr val="FF3300"/>
              </a:solidFill>
              <a:latin typeface="Tahoma" panose="020B060403050404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A8D1AA9B-B028-901E-78BD-FBC6FC4745C0}"/>
              </a:ext>
            </a:extLst>
          </p:cNvPr>
          <p:cNvPicPr>
            <a:picLocks noChangeAspect="1"/>
          </p:cNvPicPr>
          <p:nvPr/>
        </p:nvPicPr>
        <p:blipFill>
          <a:blip r:embed="rId2"/>
          <a:stretch>
            <a:fillRect/>
          </a:stretch>
        </p:blipFill>
        <p:spPr>
          <a:xfrm>
            <a:off x="266700" y="627509"/>
            <a:ext cx="8265740" cy="3240360"/>
          </a:xfrm>
          <a:prstGeom prst="rect">
            <a:avLst/>
          </a:prstGeom>
        </p:spPr>
      </p:pic>
    </p:spTree>
    <p:extLst>
      <p:ext uri="{BB962C8B-B14F-4D97-AF65-F5344CB8AC3E}">
        <p14:creationId xmlns:p14="http://schemas.microsoft.com/office/powerpoint/2010/main" val="11318560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Slide Number Placeholder 4">
            <a:extLst>
              <a:ext uri="{FF2B5EF4-FFF2-40B4-BE49-F238E27FC236}">
                <a16:creationId xmlns:a16="http://schemas.microsoft.com/office/drawing/2014/main" id="{ED93011F-5E10-A9A9-D162-3813478EAE1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9431B6C5-7366-4C82-8B33-B4651E3BEDC8}"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37</a:t>
            </a:fld>
            <a:endParaRPr lang="en-US" altLang="en-US" sz="1400">
              <a:solidFill>
                <a:srgbClr val="FF3300"/>
              </a:solidFill>
              <a:latin typeface="Tahoma" panose="020B0604030504040204" pitchFamily="34" charset="0"/>
              <a:cs typeface="Arial" panose="020B0604020202020204" pitchFamily="34" charset="0"/>
            </a:endParaRPr>
          </a:p>
        </p:txBody>
      </p:sp>
      <p:sp>
        <p:nvSpPr>
          <p:cNvPr id="8" name="TextBox 7">
            <a:extLst>
              <a:ext uri="{FF2B5EF4-FFF2-40B4-BE49-F238E27FC236}">
                <a16:creationId xmlns:a16="http://schemas.microsoft.com/office/drawing/2014/main" id="{AFB53782-1D15-B27D-1154-C092501CFE36}"/>
              </a:ext>
            </a:extLst>
          </p:cNvPr>
          <p:cNvSpPr txBox="1"/>
          <p:nvPr/>
        </p:nvSpPr>
        <p:spPr>
          <a:xfrm>
            <a:off x="152400" y="156667"/>
            <a:ext cx="8839200" cy="6742487"/>
          </a:xfrm>
          <a:prstGeom prst="rect">
            <a:avLst/>
          </a:prstGeom>
          <a:noFill/>
          <a:ln>
            <a:solidFill>
              <a:schemeClr val="tx1"/>
            </a:solidFill>
          </a:ln>
        </p:spPr>
        <p:txBody>
          <a:bodyPr wrap="square">
            <a:spAutoFit/>
          </a:bodyPr>
          <a:lstStyle/>
          <a:p>
            <a:pPr marL="342900" marR="0" lvl="0" indent="-342900" algn="l" defTabSz="914400" rtl="0" eaLnBrk="0" fontAlgn="base" latinLnBrk="0" hangingPunct="0">
              <a:lnSpc>
                <a:spcPct val="150000"/>
              </a:lnSpc>
              <a:spcBef>
                <a:spcPct val="20000"/>
              </a:spcBef>
              <a:spcAft>
                <a:spcPct val="0"/>
              </a:spcAft>
              <a:buClr>
                <a:srgbClr val="333399"/>
              </a:buClr>
              <a:buSzTx/>
              <a:buFont typeface="Wingdings" panose="05000000000000000000" pitchFamily="2" charset="2"/>
              <a:buChar char="v"/>
              <a:tabLst/>
              <a:defRPr/>
            </a:pPr>
            <a:r>
              <a:rPr kumimoji="0" lang="en-US" altLang="en-US" sz="1700" b="0"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rPr>
              <a:t>On the other hand, a cautious merchant would not release the software to Alice even after the transaction was included in one block, and would continue to wait</a:t>
            </a:r>
          </a:p>
          <a:p>
            <a:pPr marL="342900" marR="0" lvl="0" indent="-342900" algn="l" defTabSz="914400" rtl="0" eaLnBrk="0" fontAlgn="base" latinLnBrk="0" hangingPunct="0">
              <a:lnSpc>
                <a:spcPct val="150000"/>
              </a:lnSpc>
              <a:spcBef>
                <a:spcPct val="20000"/>
              </a:spcBef>
              <a:spcAft>
                <a:spcPct val="0"/>
              </a:spcAft>
              <a:buClr>
                <a:srgbClr val="333399"/>
              </a:buClr>
              <a:buSzTx/>
              <a:buFont typeface="Wingdings" panose="05000000000000000000" pitchFamily="2" charset="2"/>
              <a:buChar char="v"/>
              <a:tabLst/>
              <a:defRPr/>
            </a:pPr>
            <a:r>
              <a:rPr kumimoji="0" lang="en-US" altLang="en-US" sz="1700" b="0"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rPr>
              <a:t>If Bob sees that Alice successfully launches a double‐spend attack, he realizes that the block containing Alice’s payment to him has been orphaned</a:t>
            </a:r>
          </a:p>
          <a:p>
            <a:pPr marL="342900" marR="0" lvl="0" indent="-342900" algn="l" defTabSz="914400" rtl="0" eaLnBrk="0" fontAlgn="base" latinLnBrk="0" hangingPunct="0">
              <a:lnSpc>
                <a:spcPct val="150000"/>
              </a:lnSpc>
              <a:spcBef>
                <a:spcPct val="20000"/>
              </a:spcBef>
              <a:spcAft>
                <a:spcPct val="0"/>
              </a:spcAft>
              <a:buClr>
                <a:srgbClr val="333399"/>
              </a:buClr>
              <a:buSzTx/>
              <a:buFont typeface="Wingdings" panose="05000000000000000000" pitchFamily="2" charset="2"/>
              <a:buChar char="v"/>
              <a:tabLst/>
              <a:defRPr/>
            </a:pPr>
            <a:r>
              <a:rPr kumimoji="0" lang="en-US" altLang="en-US" sz="1700" b="0"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rPr>
              <a:t>He should abandon the transaction and not let Alice download the software</a:t>
            </a:r>
          </a:p>
          <a:p>
            <a:pPr marL="342900" marR="0" lvl="0" indent="-342900" algn="l" defTabSz="914400" rtl="0" eaLnBrk="0" fontAlgn="base" latinLnBrk="0" hangingPunct="0">
              <a:lnSpc>
                <a:spcPct val="150000"/>
              </a:lnSpc>
              <a:spcBef>
                <a:spcPct val="20000"/>
              </a:spcBef>
              <a:spcAft>
                <a:spcPct val="0"/>
              </a:spcAft>
              <a:buClr>
                <a:srgbClr val="333399"/>
              </a:buClr>
              <a:buSzTx/>
              <a:buFont typeface="Wingdings" panose="05000000000000000000" pitchFamily="2" charset="2"/>
              <a:buChar char="v"/>
              <a:tabLst/>
              <a:defRPr/>
            </a:pPr>
            <a:r>
              <a:rPr kumimoji="0" lang="en-US" altLang="en-US" sz="1700" b="0"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rPr>
              <a:t>Instead, if it happens that despite the double‐spend attempt, the next several nodes build on the block with the Alice → Bob transaction, then Bob gains confidence that this transaction will be on the long‐term consensus chain.</a:t>
            </a:r>
          </a:p>
          <a:p>
            <a:pPr marL="342900" marR="0" lvl="0" indent="-342900" algn="l" defTabSz="914400" rtl="0" eaLnBrk="0" fontAlgn="base" latinLnBrk="0" hangingPunct="0">
              <a:lnSpc>
                <a:spcPct val="150000"/>
              </a:lnSpc>
              <a:spcBef>
                <a:spcPct val="20000"/>
              </a:spcBef>
              <a:spcAft>
                <a:spcPct val="0"/>
              </a:spcAft>
              <a:buClr>
                <a:srgbClr val="333399"/>
              </a:buClr>
              <a:buSzTx/>
              <a:buFont typeface="Wingdings" panose="05000000000000000000" pitchFamily="2" charset="2"/>
              <a:buChar char="v"/>
              <a:tabLst/>
              <a:defRPr/>
            </a:pPr>
            <a:r>
              <a:rPr kumimoji="0" lang="en-US" altLang="en-US" sz="1700" b="1"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rPr>
              <a:t>In general</a:t>
            </a:r>
            <a:r>
              <a:rPr kumimoji="0" lang="en-US" altLang="en-US" sz="1700" b="0"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rPr>
              <a:t>, the more confirmations a transaction gets, the higher the probability that it is going to end up on the long‐term consensus chain</a:t>
            </a:r>
          </a:p>
          <a:p>
            <a:pPr marL="342900" marR="0" lvl="0" indent="-342900" algn="l" defTabSz="914400" rtl="0" eaLnBrk="0" fontAlgn="base" latinLnBrk="0" hangingPunct="0">
              <a:lnSpc>
                <a:spcPct val="150000"/>
              </a:lnSpc>
              <a:spcBef>
                <a:spcPct val="20000"/>
              </a:spcBef>
              <a:spcAft>
                <a:spcPct val="0"/>
              </a:spcAft>
              <a:buClr>
                <a:srgbClr val="333399"/>
              </a:buClr>
              <a:buSzTx/>
              <a:buFont typeface="Wingdings" panose="05000000000000000000" pitchFamily="2" charset="2"/>
              <a:buChar char="v"/>
              <a:tabLst/>
              <a:defRPr/>
            </a:pPr>
            <a:r>
              <a:rPr kumimoji="0" lang="en-US" altLang="en-US" sz="1700" b="0"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rPr>
              <a:t>Recall that honest nodes’ behavior is always to extend the longest valid branch that they see</a:t>
            </a:r>
          </a:p>
          <a:p>
            <a:pPr marL="342900" marR="0" lvl="0" indent="-342900" algn="l" defTabSz="914400" rtl="0" eaLnBrk="0" fontAlgn="base" latinLnBrk="0" hangingPunct="0">
              <a:lnSpc>
                <a:spcPct val="150000"/>
              </a:lnSpc>
              <a:spcBef>
                <a:spcPct val="20000"/>
              </a:spcBef>
              <a:spcAft>
                <a:spcPct val="0"/>
              </a:spcAft>
              <a:buClr>
                <a:srgbClr val="333399"/>
              </a:buClr>
              <a:buSzTx/>
              <a:buFont typeface="Wingdings" panose="05000000000000000000" pitchFamily="2" charset="2"/>
              <a:buChar char="v"/>
              <a:tabLst/>
              <a:defRPr/>
            </a:pPr>
            <a:r>
              <a:rPr kumimoji="0" lang="en-US" altLang="en-US" sz="1700" b="0"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rPr>
              <a:t>The chance that the shorter branch with the double spend will catch up to the longer branch becomes increasingly tiny as it grows longer than any other branch</a:t>
            </a:r>
          </a:p>
          <a:p>
            <a:pPr marL="342900" marR="0" lvl="0" indent="-342900" algn="l" defTabSz="914400" rtl="0" eaLnBrk="0" fontAlgn="base" latinLnBrk="0" hangingPunct="0">
              <a:lnSpc>
                <a:spcPct val="150000"/>
              </a:lnSpc>
              <a:spcBef>
                <a:spcPct val="20000"/>
              </a:spcBef>
              <a:spcAft>
                <a:spcPct val="0"/>
              </a:spcAft>
              <a:buClr>
                <a:srgbClr val="333399"/>
              </a:buClr>
              <a:buSzTx/>
              <a:buFont typeface="Wingdings" panose="05000000000000000000" pitchFamily="2" charset="2"/>
              <a:buChar char="v"/>
              <a:tabLst/>
              <a:defRPr/>
            </a:pPr>
            <a:r>
              <a:rPr kumimoji="0" lang="en-US" altLang="en-US" sz="1700" b="0"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rPr>
              <a:t>This is especially true if only a minority of the nodes are malicious — for a shorter branch to catch up, several malicious nodes would have to be picked in close succession</a:t>
            </a:r>
          </a:p>
          <a:p>
            <a:pPr marL="342900" marR="0" lvl="0" indent="-342900" algn="l" defTabSz="914400" rtl="0" eaLnBrk="0" fontAlgn="base" latinLnBrk="0" hangingPunct="0">
              <a:lnSpc>
                <a:spcPct val="150000"/>
              </a:lnSpc>
              <a:spcBef>
                <a:spcPct val="20000"/>
              </a:spcBef>
              <a:spcAft>
                <a:spcPct val="0"/>
              </a:spcAft>
              <a:buClr>
                <a:srgbClr val="333399"/>
              </a:buClr>
              <a:buSzTx/>
              <a:buFont typeface="Wingdings" panose="05000000000000000000" pitchFamily="2" charset="2"/>
              <a:buChar char="v"/>
              <a:tabLst/>
              <a:defRPr/>
            </a:pPr>
            <a:endParaRPr kumimoji="0" lang="en-US" altLang="en-US" sz="1700" b="0"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13298760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5">
            <a:extLst>
              <a:ext uri="{FF2B5EF4-FFF2-40B4-BE49-F238E27FC236}">
                <a16:creationId xmlns:a16="http://schemas.microsoft.com/office/drawing/2014/main" id="{705FF4BD-2459-72FD-A3E6-75846E3DB2CF}"/>
              </a:ext>
            </a:extLst>
          </p:cNvPr>
          <p:cNvSpPr>
            <a:spLocks noGrp="1"/>
          </p:cNvSpPr>
          <p:nvPr>
            <p:ph type="title"/>
          </p:nvPr>
        </p:nvSpPr>
        <p:spPr>
          <a:xfrm>
            <a:off x="457200" y="-22225"/>
            <a:ext cx="8229600" cy="650875"/>
          </a:xfrm>
          <a:ln>
            <a:solidFill>
              <a:schemeClr val="tx1"/>
            </a:solidFill>
          </a:ln>
        </p:spPr>
        <p:txBody>
          <a:bodyPr/>
          <a:lstStyle/>
          <a:p>
            <a:r>
              <a:rPr lang="en-US" altLang="en-US" dirty="0"/>
              <a:t>Incentives and Proof of work</a:t>
            </a:r>
            <a:endParaRPr lang="en-IN" altLang="en-US" dirty="0"/>
          </a:p>
        </p:txBody>
      </p:sp>
      <p:sp>
        <p:nvSpPr>
          <p:cNvPr id="35843" name="Content Placeholder 6">
            <a:extLst>
              <a:ext uri="{FF2B5EF4-FFF2-40B4-BE49-F238E27FC236}">
                <a16:creationId xmlns:a16="http://schemas.microsoft.com/office/drawing/2014/main" id="{D92D4B48-7D31-CB6B-AD6A-5ACBC1663FE5}"/>
              </a:ext>
            </a:extLst>
          </p:cNvPr>
          <p:cNvSpPr>
            <a:spLocks noGrp="1"/>
          </p:cNvSpPr>
          <p:nvPr>
            <p:ph idx="1"/>
          </p:nvPr>
        </p:nvSpPr>
        <p:spPr>
          <a:xfrm>
            <a:off x="251520" y="3149600"/>
            <a:ext cx="8435280" cy="3552825"/>
          </a:xfrm>
        </p:spPr>
        <p:txBody>
          <a:bodyPr/>
          <a:lstStyle/>
          <a:p>
            <a:pPr marL="0" indent="0">
              <a:buFont typeface="Wingdings" panose="05000000000000000000" pitchFamily="2" charset="2"/>
              <a:buNone/>
              <a:defRPr/>
            </a:pPr>
            <a:r>
              <a:rPr lang="en-IN" sz="1800" b="1" dirty="0">
                <a:solidFill>
                  <a:srgbClr val="002060"/>
                </a:solidFill>
              </a:rPr>
              <a:t>Incentive to nodes</a:t>
            </a:r>
          </a:p>
          <a:p>
            <a:pPr>
              <a:defRPr/>
            </a:pPr>
            <a:r>
              <a:rPr lang="en-IN" sz="1800" dirty="0"/>
              <a:t>Assumption of honesty is problematic</a:t>
            </a:r>
          </a:p>
          <a:p>
            <a:pPr>
              <a:defRPr/>
            </a:pPr>
            <a:r>
              <a:rPr lang="en-IN" sz="1800" dirty="0"/>
              <a:t>We are unable to penalize the node that has cheated, because nodes don’t have identities</a:t>
            </a:r>
          </a:p>
          <a:p>
            <a:pPr>
              <a:defRPr/>
            </a:pPr>
            <a:r>
              <a:rPr lang="en-US" sz="1800" dirty="0"/>
              <a:t>Reward the honest nodes that created all the blocks that end up on the long-term consensus chain</a:t>
            </a:r>
          </a:p>
          <a:p>
            <a:pPr>
              <a:defRPr/>
            </a:pPr>
            <a:r>
              <a:rPr lang="en-US" sz="1800" dirty="0"/>
              <a:t>We don't have node identity, so we can't mail them cash to their home addresses, we can use    </a:t>
            </a:r>
            <a:r>
              <a:rPr lang="en-US" sz="1800" dirty="0" err="1"/>
              <a:t>BitCoins</a:t>
            </a:r>
            <a:r>
              <a:rPr lang="en-US" sz="1800" dirty="0"/>
              <a:t> in order to incentivize the nodes to behave honestly</a:t>
            </a:r>
          </a:p>
          <a:p>
            <a:pPr>
              <a:defRPr/>
            </a:pPr>
            <a:endParaRPr lang="en-IN" sz="1800" dirty="0"/>
          </a:p>
          <a:p>
            <a:pPr>
              <a:defRPr/>
            </a:pPr>
            <a:endParaRPr lang="en-IN" sz="1800" dirty="0"/>
          </a:p>
          <a:p>
            <a:pPr>
              <a:defRPr/>
            </a:pPr>
            <a:endParaRPr lang="en-IN" sz="1800" dirty="0"/>
          </a:p>
          <a:p>
            <a:pPr>
              <a:defRPr/>
            </a:pPr>
            <a:endParaRPr lang="en-IN" sz="1800" dirty="0"/>
          </a:p>
        </p:txBody>
      </p:sp>
      <p:sp>
        <p:nvSpPr>
          <p:cNvPr id="38916" name="Slide Number Placeholder 4">
            <a:extLst>
              <a:ext uri="{FF2B5EF4-FFF2-40B4-BE49-F238E27FC236}">
                <a16:creationId xmlns:a16="http://schemas.microsoft.com/office/drawing/2014/main" id="{96D05093-3694-2067-64E5-1F47ADF9624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087C531C-D6C1-45CC-9A17-13A4DC594070}"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38</a:t>
            </a:fld>
            <a:endParaRPr lang="en-US" altLang="en-US" sz="1400">
              <a:solidFill>
                <a:srgbClr val="FF3300"/>
              </a:solidFill>
              <a:latin typeface="Tahoma" panose="020B0604030504040204" pitchFamily="34" charset="0"/>
              <a:cs typeface="Arial" panose="020B0604020202020204" pitchFamily="34" charset="0"/>
            </a:endParaRPr>
          </a:p>
        </p:txBody>
      </p:sp>
      <p:pic>
        <p:nvPicPr>
          <p:cNvPr id="38917" name="Picture 5">
            <a:extLst>
              <a:ext uri="{FF2B5EF4-FFF2-40B4-BE49-F238E27FC236}">
                <a16:creationId xmlns:a16="http://schemas.microsoft.com/office/drawing/2014/main" id="{36EECEE6-6A21-A1BB-26E5-B4F15AE879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731837"/>
            <a:ext cx="7992888" cy="231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266700" y="176064"/>
            <a:ext cx="8610600" cy="6529536"/>
          </a:xfrm>
          <a:ln>
            <a:solidFill>
              <a:schemeClr val="tx2"/>
            </a:solidFill>
          </a:ln>
        </p:spPr>
        <p:txBody>
          <a:bodyPr/>
          <a:lstStyle/>
          <a:p>
            <a:pPr marL="0" indent="0">
              <a:buFont typeface="Wingdings" panose="05000000000000000000" pitchFamily="2" charset="2"/>
              <a:buNone/>
              <a:defRPr/>
            </a:pPr>
            <a:r>
              <a:rPr lang="en-IN" b="1" dirty="0">
                <a:solidFill>
                  <a:srgbClr val="002060"/>
                </a:solidFill>
              </a:rPr>
              <a:t>Incentive1: block reward</a:t>
            </a:r>
          </a:p>
          <a:p>
            <a:pPr>
              <a:defRPr/>
            </a:pPr>
            <a:r>
              <a:rPr lang="en-US" dirty="0"/>
              <a:t>a node gets the block award regardless of whether it proposes a block with only valid transactions, or it behaves maliciously</a:t>
            </a:r>
          </a:p>
          <a:p>
            <a:pPr>
              <a:defRPr/>
            </a:pPr>
            <a:r>
              <a:rPr lang="en-US" dirty="0"/>
              <a:t>The node will collect the reward only if this block ends up on the long-term consensus branch</a:t>
            </a:r>
          </a:p>
          <a:p>
            <a:pPr>
              <a:defRPr/>
            </a:pPr>
            <a:r>
              <a:rPr lang="en-US" dirty="0"/>
              <a:t>The creation transaction also becomes valid only if it belongs to a long-term consensus branch</a:t>
            </a:r>
            <a:endParaRPr lang="en-IN" altLang="en-US" b="1" dirty="0">
              <a:solidFill>
                <a:srgbClr val="FF0000"/>
              </a:solidFill>
            </a:endParaRPr>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39</a:t>
            </a:fld>
            <a:endParaRPr lang="en-US" altLang="en-US" sz="1400">
              <a:solidFill>
                <a:srgbClr val="FF3300"/>
              </a:solidFill>
              <a:latin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1920644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2" name="Slide Number Placeholder 1">
            <a:extLst>
              <a:ext uri="{FF2B5EF4-FFF2-40B4-BE49-F238E27FC236}">
                <a16:creationId xmlns:a16="http://schemas.microsoft.com/office/drawing/2014/main" id="{7EBF4DAA-3C3D-CD6B-3CBA-831E0B08431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2A68A88F-1D2C-4778-88A0-8F6199E1D12F}" type="slidenum">
              <a:rPr lang="es-ES" altLang="en-US" sz="1400" smtClean="0"/>
              <a:pPr>
                <a:spcBef>
                  <a:spcPct val="0"/>
                </a:spcBef>
                <a:buFontTx/>
                <a:buNone/>
              </a:pPr>
              <a:t>4</a:t>
            </a:fld>
            <a:endParaRPr lang="es-ES" altLang="en-US" sz="1400"/>
          </a:p>
        </p:txBody>
      </p:sp>
      <p:sp>
        <p:nvSpPr>
          <p:cNvPr id="15363" name="TextBox 5">
            <a:extLst>
              <a:ext uri="{FF2B5EF4-FFF2-40B4-BE49-F238E27FC236}">
                <a16:creationId xmlns:a16="http://schemas.microsoft.com/office/drawing/2014/main" id="{2324D25F-3FC3-3EEE-A497-A85E3944D5D6}"/>
              </a:ext>
            </a:extLst>
          </p:cNvPr>
          <p:cNvSpPr txBox="1">
            <a:spLocks noChangeArrowheads="1"/>
          </p:cNvSpPr>
          <p:nvPr/>
        </p:nvSpPr>
        <p:spPr bwMode="auto">
          <a:xfrm>
            <a:off x="304800" y="17463"/>
            <a:ext cx="8534400" cy="40005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buFontTx/>
              <a:buNone/>
            </a:pPr>
            <a:r>
              <a:rPr lang="en-US" altLang="en-US" sz="2000" b="1">
                <a:solidFill>
                  <a:srgbClr val="0070C0"/>
                </a:solidFill>
                <a:latin typeface="Garamond" panose="02020404030301010803" pitchFamily="18" charset="0"/>
              </a:rPr>
              <a:t>Decentralization-Centralization vs. Decentralization-Distributed consensus </a:t>
            </a:r>
          </a:p>
        </p:txBody>
      </p:sp>
      <p:sp>
        <p:nvSpPr>
          <p:cNvPr id="2" name="TextBox 1">
            <a:extLst>
              <a:ext uri="{FF2B5EF4-FFF2-40B4-BE49-F238E27FC236}">
                <a16:creationId xmlns:a16="http://schemas.microsoft.com/office/drawing/2014/main" id="{5F25E8D9-9BF1-B533-78DC-8902F0D25765}"/>
              </a:ext>
            </a:extLst>
          </p:cNvPr>
          <p:cNvSpPr txBox="1"/>
          <p:nvPr/>
        </p:nvSpPr>
        <p:spPr>
          <a:xfrm>
            <a:off x="320675" y="417513"/>
            <a:ext cx="8534400" cy="5262562"/>
          </a:xfrm>
          <a:prstGeom prst="rect">
            <a:avLst/>
          </a:prstGeom>
          <a:noFill/>
          <a:ln>
            <a:solidFill>
              <a:schemeClr val="tx2"/>
            </a:solidFill>
          </a:ln>
        </p:spPr>
        <p:txBody>
          <a:bodyPr>
            <a:spAutoFit/>
          </a:bodyPr>
          <a:lstStyle/>
          <a:p>
            <a:pPr>
              <a:defRPr/>
            </a:pPr>
            <a:r>
              <a:rPr lang="en-US" sz="2800" b="1" u="sng" dirty="0">
                <a:solidFill>
                  <a:srgbClr val="FF0000"/>
                </a:solidFill>
                <a:latin typeface="Garamond" panose="02020404030301010803" pitchFamily="18" charset="0"/>
              </a:rPr>
              <a:t>Example </a:t>
            </a:r>
            <a:br>
              <a:rPr lang="en-US" sz="2800" dirty="0">
                <a:solidFill>
                  <a:srgbClr val="273239"/>
                </a:solidFill>
                <a:latin typeface="urw-din"/>
              </a:rPr>
            </a:br>
            <a:r>
              <a:rPr lang="en-US" sz="2800" b="1" dirty="0">
                <a:solidFill>
                  <a:srgbClr val="273239"/>
                </a:solidFill>
                <a:latin typeface="Garamond" panose="02020404030301010803" pitchFamily="18" charset="0"/>
              </a:rPr>
              <a:t>Wikipedia. </a:t>
            </a:r>
            <a:r>
              <a:rPr lang="en-US" sz="2800" dirty="0">
                <a:solidFill>
                  <a:srgbClr val="273239"/>
                </a:solidFill>
                <a:latin typeface="Garamond" panose="02020404030301010803" pitchFamily="18" charset="0"/>
              </a:rPr>
              <a:t>Consider a </a:t>
            </a:r>
            <a:r>
              <a:rPr lang="en-US" sz="2800" b="1" dirty="0">
                <a:solidFill>
                  <a:srgbClr val="273239"/>
                </a:solidFill>
                <a:latin typeface="Garamond" panose="02020404030301010803" pitchFamily="18" charset="0"/>
              </a:rPr>
              <a:t>massive server </a:t>
            </a:r>
            <a:r>
              <a:rPr lang="en-US" sz="2800" dirty="0">
                <a:solidFill>
                  <a:srgbClr val="273239"/>
                </a:solidFill>
                <a:latin typeface="Garamond" panose="02020404030301010803" pitchFamily="18" charset="0"/>
              </a:rPr>
              <a:t>to which we send our requests and the server responds with the article that we requested. Suppose we enter the search term </a:t>
            </a:r>
            <a:r>
              <a:rPr lang="en-US" sz="2800" b="1" dirty="0">
                <a:solidFill>
                  <a:srgbClr val="273239"/>
                </a:solidFill>
                <a:latin typeface="Garamond" panose="02020404030301010803" pitchFamily="18" charset="0"/>
              </a:rPr>
              <a:t>‘junk food’ </a:t>
            </a:r>
            <a:r>
              <a:rPr lang="en-US" sz="2800" dirty="0">
                <a:solidFill>
                  <a:srgbClr val="273239"/>
                </a:solidFill>
                <a:latin typeface="Garamond" panose="02020404030301010803" pitchFamily="18" charset="0"/>
              </a:rPr>
              <a:t>in the Wikipedia search bar. This search term is sent as a request to the Wikipedia servers (mostly located in Virginia, U.S.A) which then respond back with the articles based on relevance. In this situation, </a:t>
            </a:r>
            <a:r>
              <a:rPr lang="en-US" sz="2800" b="1" i="1" dirty="0">
                <a:solidFill>
                  <a:srgbClr val="273239"/>
                </a:solidFill>
                <a:latin typeface="Garamond" panose="02020404030301010803" pitchFamily="18" charset="0"/>
              </a:rPr>
              <a:t>we are the client node</a:t>
            </a:r>
            <a:r>
              <a:rPr lang="en-US" sz="2800" dirty="0">
                <a:solidFill>
                  <a:srgbClr val="273239"/>
                </a:solidFill>
                <a:latin typeface="Garamond" panose="02020404030301010803" pitchFamily="18" charset="0"/>
              </a:rPr>
              <a:t>, and Wikipedia </a:t>
            </a:r>
            <a:r>
              <a:rPr lang="en-US" sz="2800" i="1" dirty="0">
                <a:solidFill>
                  <a:srgbClr val="273239"/>
                </a:solidFill>
                <a:latin typeface="Garamond" panose="02020404030301010803" pitchFamily="18" charset="0"/>
              </a:rPr>
              <a:t>servers</a:t>
            </a:r>
            <a:r>
              <a:rPr lang="en-US" sz="2800" dirty="0">
                <a:solidFill>
                  <a:srgbClr val="273239"/>
                </a:solidFill>
                <a:latin typeface="Garamond" panose="02020404030301010803" pitchFamily="18" charset="0"/>
              </a:rPr>
              <a:t> are the </a:t>
            </a:r>
            <a:r>
              <a:rPr lang="en-US" sz="2800" b="1" dirty="0">
                <a:solidFill>
                  <a:srgbClr val="273239"/>
                </a:solidFill>
                <a:latin typeface="Garamond" panose="02020404030301010803" pitchFamily="18" charset="0"/>
              </a:rPr>
              <a:t>central server. </a:t>
            </a:r>
          </a:p>
          <a:p>
            <a:pPr>
              <a:defRPr/>
            </a:pPr>
            <a:br>
              <a:rPr lang="en-US" sz="2800" dirty="0">
                <a:solidFill>
                  <a:srgbClr val="273239"/>
                </a:solidFill>
                <a:latin typeface="urw-din"/>
              </a:rPr>
            </a:br>
            <a:endParaRPr lang="en-US" sz="2800" dirty="0">
              <a:solidFill>
                <a:srgbClr val="273239"/>
              </a:solidFill>
              <a:latin typeface="urw-din"/>
            </a:endParaRPr>
          </a:p>
          <a:p>
            <a:pPr marL="457200" indent="-457200" algn="just">
              <a:buFont typeface="Arial" panose="020B0604020202020204" pitchFamily="34" charset="0"/>
              <a:buChar char="•"/>
              <a:defRPr/>
            </a:pPr>
            <a:endParaRPr lang="en-US" sz="2800" dirty="0">
              <a:solidFill>
                <a:srgbClr val="273239"/>
              </a:solidFill>
              <a:latin typeface="urw-din"/>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4">
            <a:extLst>
              <a:ext uri="{FF2B5EF4-FFF2-40B4-BE49-F238E27FC236}">
                <a16:creationId xmlns:a16="http://schemas.microsoft.com/office/drawing/2014/main" id="{32BE9F8F-504E-BAD8-EF21-91C07B98DCE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BCBEBE55-CA38-4312-91B3-CC3E53ED9A2F}"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40</a:t>
            </a:fld>
            <a:endParaRPr lang="en-US" altLang="en-US" sz="1400">
              <a:solidFill>
                <a:srgbClr val="FF3300"/>
              </a:solidFill>
              <a:latin typeface="Tahoma" panose="020B0604030504040204" pitchFamily="34" charset="0"/>
              <a:cs typeface="Arial" panose="020B0604020202020204" pitchFamily="34" charset="0"/>
            </a:endParaRPr>
          </a:p>
        </p:txBody>
      </p:sp>
      <p:pic>
        <p:nvPicPr>
          <p:cNvPr id="40963" name="Picture 5">
            <a:extLst>
              <a:ext uri="{FF2B5EF4-FFF2-40B4-BE49-F238E27FC236}">
                <a16:creationId xmlns:a16="http://schemas.microsoft.com/office/drawing/2014/main" id="{523C754F-17E4-3000-C3D4-25FFC00FC1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3063" y="1233488"/>
            <a:ext cx="5857875" cy="439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Content Placeholder 6">
            <a:extLst>
              <a:ext uri="{FF2B5EF4-FFF2-40B4-BE49-F238E27FC236}">
                <a16:creationId xmlns:a16="http://schemas.microsoft.com/office/drawing/2014/main" id="{7B3D440C-DADC-8324-CF0B-A067756A22D2}"/>
              </a:ext>
            </a:extLst>
          </p:cNvPr>
          <p:cNvSpPr>
            <a:spLocks noGrp="1"/>
          </p:cNvSpPr>
          <p:nvPr>
            <p:ph idx="1"/>
          </p:nvPr>
        </p:nvSpPr>
        <p:spPr>
          <a:xfrm>
            <a:off x="539552" y="476672"/>
            <a:ext cx="8229600" cy="5334000"/>
          </a:xfrm>
          <a:ln>
            <a:solidFill>
              <a:schemeClr val="tx1"/>
            </a:solidFill>
          </a:ln>
        </p:spPr>
        <p:txBody>
          <a:bodyPr/>
          <a:lstStyle/>
          <a:p>
            <a:pPr marL="0" indent="0">
              <a:buFont typeface="Wingdings" panose="05000000000000000000" pitchFamily="2" charset="2"/>
              <a:buNone/>
              <a:defRPr/>
            </a:pPr>
            <a:r>
              <a:rPr lang="en-IN" b="1" dirty="0">
                <a:solidFill>
                  <a:srgbClr val="002060"/>
                </a:solidFill>
              </a:rPr>
              <a:t>Incentive2 : Transaction Fees</a:t>
            </a:r>
          </a:p>
          <a:p>
            <a:pPr>
              <a:defRPr/>
            </a:pPr>
            <a:r>
              <a:rPr lang="en-US" dirty="0"/>
              <a:t>The creator of any transaction can choose to make the output value of that coin less than the input value</a:t>
            </a:r>
          </a:p>
          <a:p>
            <a:pPr marL="0" indent="0">
              <a:buFont typeface="Wingdings" panose="05000000000000000000" pitchFamily="2" charset="2"/>
              <a:buNone/>
              <a:defRPr/>
            </a:pPr>
            <a:r>
              <a:rPr lang="en-US" dirty="0"/>
              <a:t>	Transaction value = Output value - Input Value</a:t>
            </a:r>
          </a:p>
          <a:p>
            <a:pPr>
              <a:defRPr/>
            </a:pPr>
            <a:r>
              <a:rPr lang="en-US" dirty="0"/>
              <a:t>This transaction fee is purely voluntary</a:t>
            </a:r>
          </a:p>
          <a:p>
            <a:pPr>
              <a:defRPr/>
            </a:pPr>
            <a:r>
              <a:rPr lang="en-US" dirty="0"/>
              <a:t>It is not mandatory to include a fee in a transaction, but as the block reward starts to run out, it will become almost mandatory for nodes to include a transaction fee in order to get a reasonable quality of service</a:t>
            </a:r>
          </a:p>
          <a:p>
            <a:pPr marL="0" indent="0">
              <a:buFont typeface="Wingdings" panose="05000000000000000000" pitchFamily="2" charset="2"/>
              <a:buNone/>
              <a:defRPr/>
            </a:pPr>
            <a:endParaRPr lang="en-US" dirty="0"/>
          </a:p>
          <a:p>
            <a:pPr marL="0" indent="0">
              <a:buFont typeface="Wingdings" panose="05000000000000000000" pitchFamily="2" charset="2"/>
              <a:buNone/>
              <a:defRPr/>
            </a:pPr>
            <a:endParaRPr lang="en-IN" dirty="0"/>
          </a:p>
        </p:txBody>
      </p:sp>
      <p:sp>
        <p:nvSpPr>
          <p:cNvPr id="41987" name="Slide Number Placeholder 4">
            <a:extLst>
              <a:ext uri="{FF2B5EF4-FFF2-40B4-BE49-F238E27FC236}">
                <a16:creationId xmlns:a16="http://schemas.microsoft.com/office/drawing/2014/main" id="{E47AEFDA-126B-AF78-C614-05E44B2891D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D1F2086C-3C9B-4350-99B0-CD6600E6C075}"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41</a:t>
            </a:fld>
            <a:endParaRPr lang="en-US" altLang="en-US" sz="1400">
              <a:solidFill>
                <a:srgbClr val="FF3300"/>
              </a:solidFill>
              <a:latin typeface="Tahoma" panose="020B0604030504040204" pitchFamily="34" charset="0"/>
              <a:cs typeface="Arial" panose="020B060402020202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3BD5D6FD-FAF5-9DF1-4E1A-C0AF9C0160A2}"/>
              </a:ext>
            </a:extLst>
          </p:cNvPr>
          <p:cNvSpPr>
            <a:spLocks noGrp="1"/>
          </p:cNvSpPr>
          <p:nvPr>
            <p:ph type="title"/>
          </p:nvPr>
        </p:nvSpPr>
        <p:spPr>
          <a:xfrm>
            <a:off x="457200" y="-22225"/>
            <a:ext cx="8229600" cy="1143000"/>
          </a:xfrm>
        </p:spPr>
        <p:txBody>
          <a:bodyPr/>
          <a:lstStyle/>
          <a:p>
            <a:r>
              <a:rPr lang="en-US" altLang="en-US"/>
              <a:t>Problems in bitcoin protocol</a:t>
            </a:r>
            <a:endParaRPr lang="en-IN" altLang="en-US"/>
          </a:p>
        </p:txBody>
      </p:sp>
      <p:sp>
        <p:nvSpPr>
          <p:cNvPr id="43011" name="Content Placeholder 6">
            <a:extLst>
              <a:ext uri="{FF2B5EF4-FFF2-40B4-BE49-F238E27FC236}">
                <a16:creationId xmlns:a16="http://schemas.microsoft.com/office/drawing/2014/main" id="{8D0C059E-255F-94A0-8402-7A020C4EB8FB}"/>
              </a:ext>
            </a:extLst>
          </p:cNvPr>
          <p:cNvSpPr>
            <a:spLocks noGrp="1"/>
          </p:cNvSpPr>
          <p:nvPr>
            <p:ph idx="1"/>
          </p:nvPr>
        </p:nvSpPr>
        <p:spPr>
          <a:xfrm>
            <a:off x="457200" y="1295400"/>
            <a:ext cx="8229600" cy="5105400"/>
          </a:xfrm>
          <a:ln>
            <a:solidFill>
              <a:schemeClr val="tx1"/>
            </a:solidFill>
          </a:ln>
        </p:spPr>
        <p:txBody>
          <a:bodyPr/>
          <a:lstStyle/>
          <a:p>
            <a:r>
              <a:rPr lang="en-US" altLang="en-US" dirty="0"/>
              <a:t>How can we pick a random node to insert the new block?</a:t>
            </a:r>
          </a:p>
          <a:p>
            <a:r>
              <a:rPr lang="en-US" altLang="en-US" dirty="0"/>
              <a:t>After introducing incentives, everyone probably wants to run a bitcoin node in order to get a reward</a:t>
            </a:r>
          </a:p>
          <a:p>
            <a:r>
              <a:rPr lang="en-US" altLang="en-US" dirty="0"/>
              <a:t>An adversary might try to create a whole bunch of Sybil nodes in order to try to subvert this consensus process</a:t>
            </a:r>
          </a:p>
          <a:p>
            <a:endParaRPr lang="en-US" altLang="en-US" dirty="0"/>
          </a:p>
          <a:p>
            <a:endParaRPr lang="en-IN" altLang="en-US" dirty="0"/>
          </a:p>
        </p:txBody>
      </p:sp>
      <p:sp>
        <p:nvSpPr>
          <p:cNvPr id="43012" name="Slide Number Placeholder 4">
            <a:extLst>
              <a:ext uri="{FF2B5EF4-FFF2-40B4-BE49-F238E27FC236}">
                <a16:creationId xmlns:a16="http://schemas.microsoft.com/office/drawing/2014/main" id="{EDFDD8D8-CEE2-8A59-1805-BA00C04C06F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A35B606A-852B-44E5-A0DB-EE1D8A710E97}"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42</a:t>
            </a:fld>
            <a:endParaRPr lang="en-US" altLang="en-US" sz="1400">
              <a:solidFill>
                <a:srgbClr val="FF3300"/>
              </a:solidFill>
              <a:latin typeface="Tahoma" panose="020B0604030504040204" pitchFamily="34" charset="0"/>
              <a:cs typeface="Arial" panose="020B060402020202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5">
            <a:extLst>
              <a:ext uri="{FF2B5EF4-FFF2-40B4-BE49-F238E27FC236}">
                <a16:creationId xmlns:a16="http://schemas.microsoft.com/office/drawing/2014/main" id="{EDE85722-2FC3-3BF8-8093-7586E557D5C2}"/>
              </a:ext>
            </a:extLst>
          </p:cNvPr>
          <p:cNvSpPr>
            <a:spLocks noGrp="1"/>
          </p:cNvSpPr>
          <p:nvPr>
            <p:ph type="title"/>
          </p:nvPr>
        </p:nvSpPr>
        <p:spPr>
          <a:xfrm>
            <a:off x="457200" y="-22225"/>
            <a:ext cx="8229600" cy="1143000"/>
          </a:xfrm>
        </p:spPr>
        <p:txBody>
          <a:bodyPr/>
          <a:lstStyle/>
          <a:p>
            <a:r>
              <a:rPr lang="en-US" altLang="en-US"/>
              <a:t>Blockchain Validator Selection</a:t>
            </a:r>
            <a:endParaRPr lang="en-IN" altLang="en-US"/>
          </a:p>
        </p:txBody>
      </p:sp>
      <p:sp>
        <p:nvSpPr>
          <p:cNvPr id="40963" name="Content Placeholder 6">
            <a:extLst>
              <a:ext uri="{FF2B5EF4-FFF2-40B4-BE49-F238E27FC236}">
                <a16:creationId xmlns:a16="http://schemas.microsoft.com/office/drawing/2014/main" id="{C0EA4E30-52C6-39EE-C6DA-CBBCEE12BD07}"/>
              </a:ext>
            </a:extLst>
          </p:cNvPr>
          <p:cNvSpPr>
            <a:spLocks noGrp="1"/>
          </p:cNvSpPr>
          <p:nvPr>
            <p:ph idx="1"/>
          </p:nvPr>
        </p:nvSpPr>
        <p:spPr>
          <a:xfrm>
            <a:off x="539552" y="1300758"/>
            <a:ext cx="8229600" cy="4038600"/>
          </a:xfrm>
          <a:ln>
            <a:solidFill>
              <a:schemeClr val="tx1"/>
            </a:solidFill>
          </a:ln>
        </p:spPr>
        <p:txBody>
          <a:bodyPr/>
          <a:lstStyle/>
          <a:p>
            <a:pPr marL="0" indent="0">
              <a:buFont typeface="Wingdings" panose="05000000000000000000" pitchFamily="2" charset="2"/>
              <a:buNone/>
              <a:defRPr/>
            </a:pPr>
            <a:r>
              <a:rPr lang="en-US" dirty="0"/>
              <a:t>Different </a:t>
            </a:r>
            <a:r>
              <a:rPr lang="en-US" dirty="0" err="1"/>
              <a:t>blockchain</a:t>
            </a:r>
            <a:r>
              <a:rPr lang="en-US" dirty="0"/>
              <a:t> protocols adopt different methodologies for selecting the validator from available pool of nodes  </a:t>
            </a:r>
          </a:p>
          <a:p>
            <a:pPr>
              <a:defRPr/>
            </a:pPr>
            <a:r>
              <a:rPr lang="en-IN" dirty="0" err="1"/>
              <a:t>PoW</a:t>
            </a:r>
            <a:r>
              <a:rPr lang="en-IN" dirty="0"/>
              <a:t> (Proof of Work)   - Computing power</a:t>
            </a:r>
          </a:p>
          <a:p>
            <a:pPr>
              <a:defRPr/>
            </a:pPr>
            <a:r>
              <a:rPr lang="en-IN" dirty="0" err="1"/>
              <a:t>PoS</a:t>
            </a:r>
            <a:r>
              <a:rPr lang="en-IN" dirty="0"/>
              <a:t> (Proof of Stake)   - Rich in the system</a:t>
            </a:r>
          </a:p>
          <a:p>
            <a:pPr>
              <a:defRPr/>
            </a:pPr>
            <a:r>
              <a:rPr lang="en-IN" dirty="0"/>
              <a:t>Proof of Activity  - Hybrid</a:t>
            </a:r>
          </a:p>
          <a:p>
            <a:pPr>
              <a:defRPr/>
            </a:pPr>
            <a:r>
              <a:rPr lang="en-US" dirty="0"/>
              <a:t>Proof of Elapsed Time </a:t>
            </a:r>
          </a:p>
          <a:p>
            <a:pPr>
              <a:defRPr/>
            </a:pPr>
            <a:r>
              <a:rPr lang="en-US" dirty="0"/>
              <a:t>Proof of Burn</a:t>
            </a:r>
            <a:endParaRPr lang="en-IN" dirty="0"/>
          </a:p>
        </p:txBody>
      </p:sp>
      <p:sp>
        <p:nvSpPr>
          <p:cNvPr id="44036" name="Slide Number Placeholder 4">
            <a:extLst>
              <a:ext uri="{FF2B5EF4-FFF2-40B4-BE49-F238E27FC236}">
                <a16:creationId xmlns:a16="http://schemas.microsoft.com/office/drawing/2014/main" id="{78A50E00-F186-307D-0577-6540DA175B5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02250694-7B00-4053-886D-E820D3BFEF21}"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43</a:t>
            </a:fld>
            <a:endParaRPr lang="en-US" altLang="en-US" sz="1400">
              <a:solidFill>
                <a:srgbClr val="FF3300"/>
              </a:solidFill>
              <a:latin typeface="Tahoma" panose="020B0604030504040204" pitchFamily="34" charset="0"/>
              <a:cs typeface="Arial" panose="020B0604020202020204"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53533DD4-4A95-2716-C458-63534D35FB37}"/>
              </a:ext>
            </a:extLst>
          </p:cNvPr>
          <p:cNvSpPr>
            <a:spLocks noGrp="1"/>
          </p:cNvSpPr>
          <p:nvPr>
            <p:ph type="title"/>
          </p:nvPr>
        </p:nvSpPr>
        <p:spPr>
          <a:xfrm>
            <a:off x="457200" y="-22225"/>
            <a:ext cx="8229600" cy="784225"/>
          </a:xfrm>
        </p:spPr>
        <p:txBody>
          <a:bodyPr/>
          <a:lstStyle/>
          <a:p>
            <a:r>
              <a:rPr lang="en-IN" altLang="en-US"/>
              <a:t>Hash Puzzle Problem Difficulty - Nonce</a:t>
            </a:r>
          </a:p>
        </p:txBody>
      </p:sp>
      <p:sp>
        <p:nvSpPr>
          <p:cNvPr id="41987" name="Content Placeholder 6">
            <a:extLst>
              <a:ext uri="{FF2B5EF4-FFF2-40B4-BE49-F238E27FC236}">
                <a16:creationId xmlns:a16="http://schemas.microsoft.com/office/drawing/2014/main" id="{B59C7C73-5C89-7ED4-6236-3237ECA191D3}"/>
              </a:ext>
            </a:extLst>
          </p:cNvPr>
          <p:cNvSpPr>
            <a:spLocks noGrp="1"/>
          </p:cNvSpPr>
          <p:nvPr>
            <p:ph idx="1"/>
          </p:nvPr>
        </p:nvSpPr>
        <p:spPr>
          <a:xfrm>
            <a:off x="457200" y="762000"/>
            <a:ext cx="8229600" cy="6172200"/>
          </a:xfrm>
          <a:ln>
            <a:solidFill>
              <a:srgbClr val="FF0000"/>
            </a:solidFill>
          </a:ln>
        </p:spPr>
        <p:txBody>
          <a:bodyPr/>
          <a:lstStyle/>
          <a:p>
            <a:pPr>
              <a:defRPr/>
            </a:pPr>
            <a:r>
              <a:rPr lang="en-US" sz="1800" dirty="0"/>
              <a:t>In order to add a block, the node that proposes it has to find a number: a </a:t>
            </a:r>
            <a:r>
              <a:rPr lang="en-US" sz="1800" b="1" dirty="0"/>
              <a:t>nonce</a:t>
            </a:r>
          </a:p>
          <a:p>
            <a:pPr>
              <a:defRPr/>
            </a:pPr>
            <a:r>
              <a:rPr lang="en-US" sz="1800" dirty="0"/>
              <a:t>This nonce concatenated with the hash of the previous block and the transactions </a:t>
            </a:r>
            <a:r>
              <a:rPr lang="en-US" sz="1800" dirty="0" err="1"/>
              <a:t>Merkle</a:t>
            </a:r>
            <a:r>
              <a:rPr lang="en-US" sz="1800" dirty="0"/>
              <a:t> Tree hash, must have an hash that falls into a small target space</a:t>
            </a:r>
          </a:p>
          <a:p>
            <a:pPr>
              <a:defRPr/>
            </a:pPr>
            <a:r>
              <a:rPr lang="en-US" sz="1800" dirty="0"/>
              <a:t>The space is small in relation to the entire output space of the hash function</a:t>
            </a:r>
          </a:p>
          <a:p>
            <a:pPr marL="0" indent="0">
              <a:buFont typeface="Wingdings" panose="05000000000000000000" pitchFamily="2" charset="2"/>
              <a:buNone/>
              <a:defRPr/>
            </a:pPr>
            <a:r>
              <a:rPr lang="en-US" sz="1800" dirty="0"/>
              <a:t>	</a:t>
            </a:r>
            <a:r>
              <a:rPr lang="en-US" sz="1800" b="1" dirty="0">
                <a:solidFill>
                  <a:srgbClr val="002060"/>
                </a:solidFill>
              </a:rPr>
              <a:t>H(Nonce||</a:t>
            </a:r>
            <a:r>
              <a:rPr lang="en-US" sz="1800" b="1" dirty="0" err="1">
                <a:solidFill>
                  <a:srgbClr val="002060"/>
                </a:solidFill>
              </a:rPr>
              <a:t>hahs_prev_block_hash_transaction</a:t>
            </a:r>
            <a:r>
              <a:rPr lang="en-US" sz="1800" b="1" dirty="0">
                <a:solidFill>
                  <a:srgbClr val="002060"/>
                </a:solidFill>
              </a:rPr>
              <a:t>) ϵ { </a:t>
            </a:r>
            <a:r>
              <a:rPr lang="en-US" sz="1800" b="1" dirty="0" err="1">
                <a:solidFill>
                  <a:srgbClr val="002060"/>
                </a:solidFill>
              </a:rPr>
              <a:t>target_set</a:t>
            </a:r>
            <a:r>
              <a:rPr lang="en-US" sz="1800" b="1" dirty="0">
                <a:solidFill>
                  <a:srgbClr val="002060"/>
                </a:solidFill>
              </a:rPr>
              <a:t>}</a:t>
            </a:r>
          </a:p>
          <a:p>
            <a:pPr marL="0" indent="0">
              <a:buFont typeface="Wingdings" panose="05000000000000000000" pitchFamily="2" charset="2"/>
              <a:buNone/>
              <a:defRPr/>
            </a:pPr>
            <a:r>
              <a:rPr lang="en-IN" sz="1800" b="1" dirty="0"/>
              <a:t>Problem Difficulty</a:t>
            </a:r>
          </a:p>
          <a:p>
            <a:pPr>
              <a:defRPr/>
            </a:pPr>
            <a:r>
              <a:rPr lang="en-US" sz="1800" dirty="0"/>
              <a:t>It must be moderately difficult to find a nonce that satisfies this required property, which is that hashing the whole block together including that nonce is going to result in a particular type of output</a:t>
            </a:r>
          </a:p>
          <a:p>
            <a:pPr>
              <a:defRPr/>
            </a:pPr>
            <a:r>
              <a:rPr lang="en-US" sz="1800" dirty="0"/>
              <a:t>If the target space was just 1% of the overall output space, it would be necessary to try about 100 </a:t>
            </a:r>
            <a:r>
              <a:rPr lang="en-US" sz="1800" dirty="0" err="1"/>
              <a:t>nonces</a:t>
            </a:r>
            <a:r>
              <a:rPr lang="en-US" sz="1800" dirty="0"/>
              <a:t> before one gets lucky</a:t>
            </a:r>
          </a:p>
          <a:p>
            <a:pPr>
              <a:defRPr/>
            </a:pPr>
            <a:r>
              <a:rPr lang="en-US" sz="1800" dirty="0"/>
              <a:t>The real target space is much smaller, so the attempt to find a correct hash will be many more</a:t>
            </a:r>
            <a:endParaRPr lang="en-IN" sz="1800" dirty="0"/>
          </a:p>
        </p:txBody>
      </p:sp>
      <p:sp>
        <p:nvSpPr>
          <p:cNvPr id="45060" name="Slide Number Placeholder 4">
            <a:extLst>
              <a:ext uri="{FF2B5EF4-FFF2-40B4-BE49-F238E27FC236}">
                <a16:creationId xmlns:a16="http://schemas.microsoft.com/office/drawing/2014/main" id="{ABB8B565-15C0-DE66-EEFA-8829AF264C2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B6883D03-9E84-498D-B6F0-BEB7FAC93CEE}"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44</a:t>
            </a:fld>
            <a:endParaRPr lang="en-US" altLang="en-US" sz="1400">
              <a:solidFill>
                <a:srgbClr val="FF3300"/>
              </a:solidFill>
              <a:latin typeface="Tahoma" panose="020B0604030504040204" pitchFamily="34" charset="0"/>
              <a:cs typeface="Arial" panose="020B0604020202020204"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5">
            <a:extLst>
              <a:ext uri="{FF2B5EF4-FFF2-40B4-BE49-F238E27FC236}">
                <a16:creationId xmlns:a16="http://schemas.microsoft.com/office/drawing/2014/main" id="{2292397F-0C6F-23FE-651F-637224C24B8C}"/>
              </a:ext>
            </a:extLst>
          </p:cNvPr>
          <p:cNvSpPr>
            <a:spLocks noGrp="1"/>
          </p:cNvSpPr>
          <p:nvPr>
            <p:ph type="title"/>
          </p:nvPr>
        </p:nvSpPr>
        <p:spPr>
          <a:xfrm>
            <a:off x="457200" y="-22225"/>
            <a:ext cx="8229600" cy="1143000"/>
          </a:xfrm>
        </p:spPr>
        <p:txBody>
          <a:bodyPr/>
          <a:lstStyle/>
          <a:p>
            <a:r>
              <a:rPr lang="en-IN" altLang="en-US"/>
              <a:t>Proof of Work Properties</a:t>
            </a:r>
          </a:p>
        </p:txBody>
      </p:sp>
      <p:sp>
        <p:nvSpPr>
          <p:cNvPr id="43011" name="Content Placeholder 6">
            <a:extLst>
              <a:ext uri="{FF2B5EF4-FFF2-40B4-BE49-F238E27FC236}">
                <a16:creationId xmlns:a16="http://schemas.microsoft.com/office/drawing/2014/main" id="{42ABB1BD-C721-323E-03C6-725FBEE935D1}"/>
              </a:ext>
            </a:extLst>
          </p:cNvPr>
          <p:cNvSpPr>
            <a:spLocks noGrp="1"/>
          </p:cNvSpPr>
          <p:nvPr>
            <p:ph idx="1"/>
          </p:nvPr>
        </p:nvSpPr>
        <p:spPr>
          <a:xfrm>
            <a:off x="457200" y="1066800"/>
            <a:ext cx="8229600" cy="4953000"/>
          </a:xfrm>
          <a:ln>
            <a:solidFill>
              <a:srgbClr val="FF0000"/>
            </a:solidFill>
          </a:ln>
        </p:spPr>
        <p:txBody>
          <a:bodyPr/>
          <a:lstStyle/>
          <a:p>
            <a:pPr marL="0" indent="0">
              <a:buFont typeface="Wingdings" panose="05000000000000000000" pitchFamily="2" charset="2"/>
              <a:buNone/>
              <a:defRPr/>
            </a:pPr>
            <a:r>
              <a:rPr lang="en-US" dirty="0"/>
              <a:t>The proof-of-work function of an hash puzzle must be:</a:t>
            </a:r>
          </a:p>
          <a:p>
            <a:pPr marL="0" indent="0">
              <a:buFont typeface="Wingdings" panose="05000000000000000000" pitchFamily="2" charset="2"/>
              <a:buNone/>
              <a:defRPr/>
            </a:pPr>
            <a:r>
              <a:rPr lang="en-US" b="1" dirty="0">
                <a:solidFill>
                  <a:srgbClr val="002060"/>
                </a:solidFill>
              </a:rPr>
              <a:t>Difficult to compute</a:t>
            </a:r>
          </a:p>
          <a:p>
            <a:pPr>
              <a:defRPr/>
            </a:pPr>
            <a:r>
              <a:rPr lang="en-US" dirty="0"/>
              <a:t> It is necessary to compute about 10</a:t>
            </a:r>
            <a:r>
              <a:rPr lang="en-US" baseline="30000" dirty="0"/>
              <a:t>20</a:t>
            </a:r>
            <a:r>
              <a:rPr lang="en-US" dirty="0"/>
              <a:t> hashes to be able to insert a new block, so the size of the target space is only around 1/ 10</a:t>
            </a:r>
            <a:r>
              <a:rPr lang="en-US" baseline="30000" dirty="0"/>
              <a:t>20</a:t>
            </a:r>
            <a:r>
              <a:rPr lang="en-US" dirty="0"/>
              <a:t> of the output space of the hash function</a:t>
            </a:r>
          </a:p>
          <a:p>
            <a:pPr>
              <a:defRPr/>
            </a:pPr>
            <a:r>
              <a:rPr lang="en-US" dirty="0"/>
              <a:t>So only some nodes of the network with </a:t>
            </a:r>
            <a:r>
              <a:rPr lang="en-US" b="1" i="1" dirty="0"/>
              <a:t>high computing</a:t>
            </a:r>
            <a:r>
              <a:rPr lang="en-US" dirty="0"/>
              <a:t> power actively compete in the block creation process</a:t>
            </a:r>
          </a:p>
          <a:p>
            <a:pPr>
              <a:defRPr/>
            </a:pPr>
            <a:r>
              <a:rPr lang="en-IN" dirty="0"/>
              <a:t>This process of </a:t>
            </a:r>
            <a:r>
              <a:rPr lang="en-US" dirty="0"/>
              <a:t>repeatedly trying and solving these hash puzzles is known as </a:t>
            </a:r>
            <a:r>
              <a:rPr lang="en-US" b="1" i="1" dirty="0" err="1"/>
              <a:t>Bitcoin</a:t>
            </a:r>
            <a:r>
              <a:rPr lang="en-US" b="1" i="1" dirty="0"/>
              <a:t> mining </a:t>
            </a:r>
            <a:r>
              <a:rPr lang="en-US" dirty="0"/>
              <a:t>, and we call the </a:t>
            </a:r>
            <a:r>
              <a:rPr lang="en-IN" dirty="0"/>
              <a:t>participating nodes </a:t>
            </a:r>
            <a:r>
              <a:rPr lang="en-IN" b="1" i="1" dirty="0"/>
              <a:t>miners</a:t>
            </a:r>
            <a:endParaRPr lang="en-IN" dirty="0"/>
          </a:p>
        </p:txBody>
      </p:sp>
      <p:sp>
        <p:nvSpPr>
          <p:cNvPr id="46084" name="Slide Number Placeholder 4">
            <a:extLst>
              <a:ext uri="{FF2B5EF4-FFF2-40B4-BE49-F238E27FC236}">
                <a16:creationId xmlns:a16="http://schemas.microsoft.com/office/drawing/2014/main" id="{7A8CDEC8-562F-7B3C-25C8-6C8C0B97740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182B2D3D-36EB-42C0-8D74-5A2038139D61}"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45</a:t>
            </a:fld>
            <a:endParaRPr lang="en-US" altLang="en-US" sz="1400">
              <a:solidFill>
                <a:srgbClr val="FF3300"/>
              </a:solidFill>
              <a:latin typeface="Tahoma" panose="020B0604030504040204" pitchFamily="34" charset="0"/>
              <a:cs typeface="Arial" panose="020B060402020202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Content Placeholder 6">
            <a:extLst>
              <a:ext uri="{FF2B5EF4-FFF2-40B4-BE49-F238E27FC236}">
                <a16:creationId xmlns:a16="http://schemas.microsoft.com/office/drawing/2014/main" id="{9EAB4DDB-FE9D-4D25-B19A-BBE865816706}"/>
              </a:ext>
            </a:extLst>
          </p:cNvPr>
          <p:cNvSpPr>
            <a:spLocks noGrp="1"/>
          </p:cNvSpPr>
          <p:nvPr>
            <p:ph idx="1"/>
          </p:nvPr>
        </p:nvSpPr>
        <p:spPr>
          <a:xfrm>
            <a:off x="533400" y="304800"/>
            <a:ext cx="8382000" cy="4953000"/>
          </a:xfrm>
          <a:ln>
            <a:solidFill>
              <a:srgbClr val="FF0000"/>
            </a:solidFill>
          </a:ln>
        </p:spPr>
        <p:txBody>
          <a:bodyPr/>
          <a:lstStyle/>
          <a:p>
            <a:pPr marL="0" indent="0">
              <a:buFont typeface="Wingdings" panose="05000000000000000000" pitchFamily="2" charset="2"/>
              <a:buNone/>
              <a:defRPr/>
            </a:pPr>
            <a:r>
              <a:rPr lang="en-IN" b="1" dirty="0" err="1">
                <a:solidFill>
                  <a:srgbClr val="002060"/>
                </a:solidFill>
              </a:rPr>
              <a:t>Parameterizable</a:t>
            </a:r>
            <a:r>
              <a:rPr lang="en-IN" b="1" dirty="0">
                <a:solidFill>
                  <a:srgbClr val="002060"/>
                </a:solidFill>
              </a:rPr>
              <a:t> cost</a:t>
            </a:r>
          </a:p>
          <a:p>
            <a:pPr>
              <a:defRPr/>
            </a:pPr>
            <a:r>
              <a:rPr lang="en-US" dirty="0"/>
              <a:t>Always not a fixed cost for all time</a:t>
            </a:r>
          </a:p>
          <a:p>
            <a:pPr>
              <a:defRPr/>
            </a:pPr>
            <a:r>
              <a:rPr lang="en-US" dirty="0"/>
              <a:t> The </a:t>
            </a:r>
            <a:r>
              <a:rPr lang="en-US" dirty="0" err="1"/>
              <a:t>Bitcoin</a:t>
            </a:r>
            <a:r>
              <a:rPr lang="en-US" dirty="0"/>
              <a:t> peer‐to‐peer network will automatically recalculate the target, that is the size of the target space as a fraction of the output space, every 2016 blocks</a:t>
            </a:r>
          </a:p>
          <a:p>
            <a:pPr>
              <a:defRPr/>
            </a:pPr>
            <a:r>
              <a:rPr lang="en-US" dirty="0"/>
              <a:t>In other words, the recalculation of the target happens roughly every two weeks</a:t>
            </a:r>
          </a:p>
          <a:p>
            <a:pPr>
              <a:defRPr/>
            </a:pPr>
            <a:r>
              <a:rPr lang="en-US" dirty="0"/>
              <a:t>Recalculation of  the target in such a way that the average time between successive blocks produced in the </a:t>
            </a:r>
            <a:r>
              <a:rPr lang="en-US" dirty="0" err="1"/>
              <a:t>Bitcoin</a:t>
            </a:r>
            <a:r>
              <a:rPr lang="en-US" dirty="0"/>
              <a:t> network is about 10 minutes</a:t>
            </a:r>
            <a:endParaRPr lang="en-IN" dirty="0"/>
          </a:p>
        </p:txBody>
      </p:sp>
      <p:sp>
        <p:nvSpPr>
          <p:cNvPr id="47107" name="Slide Number Placeholder 4">
            <a:extLst>
              <a:ext uri="{FF2B5EF4-FFF2-40B4-BE49-F238E27FC236}">
                <a16:creationId xmlns:a16="http://schemas.microsoft.com/office/drawing/2014/main" id="{41023BA3-E8A7-51D0-1596-BE74F282E33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66220BAD-2FFF-4451-8541-115630B9EF99}"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46</a:t>
            </a:fld>
            <a:endParaRPr lang="en-US" altLang="en-US" sz="1400">
              <a:solidFill>
                <a:srgbClr val="FF3300"/>
              </a:solidFill>
              <a:latin typeface="Tahoma" panose="020B0604030504040204" pitchFamily="34" charset="0"/>
              <a:cs typeface="Arial" panose="020B0604020202020204"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Content Placeholder 6">
            <a:extLst>
              <a:ext uri="{FF2B5EF4-FFF2-40B4-BE49-F238E27FC236}">
                <a16:creationId xmlns:a16="http://schemas.microsoft.com/office/drawing/2014/main" id="{9553E4C4-185E-013C-1A56-FB4E7860F148}"/>
              </a:ext>
            </a:extLst>
          </p:cNvPr>
          <p:cNvSpPr>
            <a:spLocks noGrp="1"/>
          </p:cNvSpPr>
          <p:nvPr>
            <p:ph idx="1"/>
          </p:nvPr>
        </p:nvSpPr>
        <p:spPr>
          <a:xfrm>
            <a:off x="381000" y="838200"/>
            <a:ext cx="8229600" cy="4038600"/>
          </a:xfrm>
          <a:ln>
            <a:solidFill>
              <a:srgbClr val="FF0000"/>
            </a:solidFill>
          </a:ln>
        </p:spPr>
        <p:txBody>
          <a:bodyPr/>
          <a:lstStyle/>
          <a:p>
            <a:pPr marL="0" indent="0">
              <a:buFont typeface="Wingdings" panose="05000000000000000000" pitchFamily="2" charset="2"/>
              <a:buNone/>
              <a:defRPr/>
            </a:pPr>
            <a:r>
              <a:rPr lang="en-IN" b="1" dirty="0">
                <a:solidFill>
                  <a:srgbClr val="002060"/>
                </a:solidFill>
              </a:rPr>
              <a:t>Trivial to verify</a:t>
            </a:r>
          </a:p>
          <a:p>
            <a:pPr>
              <a:defRPr/>
            </a:pPr>
            <a:r>
              <a:rPr lang="en-US" dirty="0"/>
              <a:t>It is trivial to verify that a node has computed proof of work correctly</a:t>
            </a:r>
          </a:p>
          <a:p>
            <a:pPr>
              <a:defRPr/>
            </a:pPr>
            <a:r>
              <a:rPr lang="en-US" dirty="0"/>
              <a:t>Even if it takes a node, on average, 10</a:t>
            </a:r>
            <a:r>
              <a:rPr lang="en-US" baseline="30000" dirty="0"/>
              <a:t>20</a:t>
            </a:r>
            <a:r>
              <a:rPr lang="en-US" dirty="0"/>
              <a:t> tries to find a nonce that makes the block hash fall below the target, that nonce must be published as part of the block</a:t>
            </a:r>
          </a:p>
          <a:p>
            <a:pPr>
              <a:defRPr/>
            </a:pPr>
            <a:r>
              <a:rPr lang="en-US" dirty="0"/>
              <a:t>It is thus trivial for any other node to look at the block contents, hash them all together, and verify that the output is less than the target</a:t>
            </a:r>
          </a:p>
          <a:p>
            <a:pPr>
              <a:defRPr/>
            </a:pPr>
            <a:r>
              <a:rPr lang="en-US" dirty="0"/>
              <a:t>Any node or any miner can instantly verify that a block found by another miner satisfies this proof‐of‐work property.</a:t>
            </a:r>
            <a:endParaRPr lang="en-IN" dirty="0"/>
          </a:p>
        </p:txBody>
      </p:sp>
      <p:sp>
        <p:nvSpPr>
          <p:cNvPr id="48131" name="Slide Number Placeholder 4">
            <a:extLst>
              <a:ext uri="{FF2B5EF4-FFF2-40B4-BE49-F238E27FC236}">
                <a16:creationId xmlns:a16="http://schemas.microsoft.com/office/drawing/2014/main" id="{DA33E240-75C0-6C50-D945-74AB24C49A3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67EEFC3E-C26C-49E8-B38D-19BEC93ABBC6}"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47</a:t>
            </a:fld>
            <a:endParaRPr lang="en-US" altLang="en-US" sz="1400">
              <a:solidFill>
                <a:srgbClr val="FF3300"/>
              </a:solidFill>
              <a:latin typeface="Tahoma" panose="020B0604030504040204" pitchFamily="34" charset="0"/>
              <a:cs typeface="Arial" panose="020B060402020202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5">
            <a:extLst>
              <a:ext uri="{FF2B5EF4-FFF2-40B4-BE49-F238E27FC236}">
                <a16:creationId xmlns:a16="http://schemas.microsoft.com/office/drawing/2014/main" id="{4B47F087-173A-5395-31C5-98E4316D8836}"/>
              </a:ext>
            </a:extLst>
          </p:cNvPr>
          <p:cNvSpPr>
            <a:spLocks noGrp="1"/>
          </p:cNvSpPr>
          <p:nvPr>
            <p:ph type="title"/>
          </p:nvPr>
        </p:nvSpPr>
        <p:spPr>
          <a:xfrm>
            <a:off x="457200" y="-223838"/>
            <a:ext cx="8229600" cy="1143001"/>
          </a:xfrm>
        </p:spPr>
        <p:txBody>
          <a:bodyPr/>
          <a:lstStyle/>
          <a:p>
            <a:r>
              <a:rPr lang="en-IN" altLang="en-US"/>
              <a:t>Cost of Mining</a:t>
            </a:r>
          </a:p>
        </p:txBody>
      </p:sp>
      <p:sp>
        <p:nvSpPr>
          <p:cNvPr id="46083" name="Content Placeholder 6">
            <a:extLst>
              <a:ext uri="{FF2B5EF4-FFF2-40B4-BE49-F238E27FC236}">
                <a16:creationId xmlns:a16="http://schemas.microsoft.com/office/drawing/2014/main" id="{19BDF8EE-751D-4A12-D75B-C960D8377EDD}"/>
              </a:ext>
            </a:extLst>
          </p:cNvPr>
          <p:cNvSpPr>
            <a:spLocks noGrp="1"/>
          </p:cNvSpPr>
          <p:nvPr>
            <p:ph idx="1"/>
          </p:nvPr>
        </p:nvSpPr>
        <p:spPr>
          <a:xfrm>
            <a:off x="457200" y="590550"/>
            <a:ext cx="8229600" cy="4800600"/>
          </a:xfrm>
          <a:ln>
            <a:solidFill>
              <a:srgbClr val="FF0000"/>
            </a:solidFill>
          </a:ln>
        </p:spPr>
        <p:txBody>
          <a:bodyPr/>
          <a:lstStyle/>
          <a:p>
            <a:pPr marL="0" indent="0">
              <a:buFont typeface="Wingdings" panose="05000000000000000000" pitchFamily="2" charset="2"/>
              <a:buNone/>
              <a:defRPr/>
            </a:pPr>
            <a:r>
              <a:rPr lang="en-IN" b="1" dirty="0">
                <a:solidFill>
                  <a:srgbClr val="002060"/>
                </a:solidFill>
              </a:rPr>
              <a:t>Mining Economics</a:t>
            </a:r>
          </a:p>
          <a:p>
            <a:pPr>
              <a:defRPr/>
            </a:pPr>
            <a:r>
              <a:rPr lang="en-US" dirty="0"/>
              <a:t>The current difficulty level, finding a single block takes computing about 10</a:t>
            </a:r>
            <a:r>
              <a:rPr lang="en-US" baseline="30000" dirty="0"/>
              <a:t>20</a:t>
            </a:r>
            <a:r>
              <a:rPr lang="en-US" dirty="0"/>
              <a:t> hashes and the block reward is about </a:t>
            </a:r>
            <a:r>
              <a:rPr lang="en-US" b="1" dirty="0"/>
              <a:t>6.25 </a:t>
            </a:r>
            <a:r>
              <a:rPr lang="en-US" b="1" dirty="0" err="1"/>
              <a:t>Bitcoins</a:t>
            </a:r>
            <a:r>
              <a:rPr lang="en-US" dirty="0"/>
              <a:t>, which is a sizable amount of money at the current exchange r</a:t>
            </a:r>
            <a:r>
              <a:rPr lang="en-IN" dirty="0"/>
              <a:t>ate</a:t>
            </a:r>
          </a:p>
          <a:p>
            <a:pPr>
              <a:defRPr/>
            </a:pPr>
            <a:endParaRPr lang="en-IN" dirty="0"/>
          </a:p>
          <a:p>
            <a:pPr>
              <a:defRPr/>
            </a:pPr>
            <a:endParaRPr lang="en-IN" dirty="0"/>
          </a:p>
          <a:p>
            <a:pPr>
              <a:defRPr/>
            </a:pPr>
            <a:endParaRPr lang="en-IN" dirty="0"/>
          </a:p>
          <a:p>
            <a:pPr>
              <a:defRPr/>
            </a:pPr>
            <a:r>
              <a:rPr lang="en-US" dirty="0"/>
              <a:t>The mining reward that the miner gets is in terms of the </a:t>
            </a:r>
            <a:r>
              <a:rPr lang="en-US" b="1" dirty="0">
                <a:solidFill>
                  <a:srgbClr val="002060"/>
                </a:solidFill>
              </a:rPr>
              <a:t>block reward</a:t>
            </a:r>
            <a:r>
              <a:rPr lang="en-US" b="1" dirty="0"/>
              <a:t> and</a:t>
            </a:r>
            <a:r>
              <a:rPr lang="en-US" b="1" dirty="0">
                <a:solidFill>
                  <a:srgbClr val="002060"/>
                </a:solidFill>
              </a:rPr>
              <a:t> transaction fees</a:t>
            </a:r>
          </a:p>
          <a:p>
            <a:pPr>
              <a:defRPr/>
            </a:pPr>
            <a:r>
              <a:rPr lang="en-US" dirty="0"/>
              <a:t> The miner asks himself how it compares to the total expenditure, which is the hardware and </a:t>
            </a:r>
            <a:r>
              <a:rPr lang="en-IN" dirty="0"/>
              <a:t>electricity cost</a:t>
            </a:r>
          </a:p>
          <a:p>
            <a:pPr marL="0" indent="0">
              <a:buFont typeface="Wingdings" panose="05000000000000000000" pitchFamily="2" charset="2"/>
              <a:buNone/>
              <a:defRPr/>
            </a:pPr>
            <a:r>
              <a:rPr lang="en-IN" dirty="0"/>
              <a:t> </a:t>
            </a:r>
          </a:p>
        </p:txBody>
      </p:sp>
      <p:sp>
        <p:nvSpPr>
          <p:cNvPr id="49156" name="Slide Number Placeholder 4">
            <a:extLst>
              <a:ext uri="{FF2B5EF4-FFF2-40B4-BE49-F238E27FC236}">
                <a16:creationId xmlns:a16="http://schemas.microsoft.com/office/drawing/2014/main" id="{36D93A25-E2D1-2998-2DCE-3D73ED3A6F0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04CA4E46-AFF9-41AF-8360-6B8D4141E040}"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48</a:t>
            </a:fld>
            <a:endParaRPr lang="en-US" altLang="en-US" sz="1400">
              <a:solidFill>
                <a:srgbClr val="FF3300"/>
              </a:solidFill>
              <a:latin typeface="Tahoma" panose="020B0604030504040204" pitchFamily="34" charset="0"/>
              <a:cs typeface="Arial" panose="020B0604020202020204" pitchFamily="34" charset="0"/>
            </a:endParaRPr>
          </a:p>
        </p:txBody>
      </p:sp>
      <p:pic>
        <p:nvPicPr>
          <p:cNvPr id="49157" name="Picture 5">
            <a:extLst>
              <a:ext uri="{FF2B5EF4-FFF2-40B4-BE49-F238E27FC236}">
                <a16:creationId xmlns:a16="http://schemas.microsoft.com/office/drawing/2014/main" id="{0B26B258-A449-3FDD-6973-487C2C2D9A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7650" y="2587625"/>
            <a:ext cx="6067425" cy="15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Content Placeholder 6">
            <a:extLst>
              <a:ext uri="{FF2B5EF4-FFF2-40B4-BE49-F238E27FC236}">
                <a16:creationId xmlns:a16="http://schemas.microsoft.com/office/drawing/2014/main" id="{70AD15CD-63AC-BB36-F166-05985503C8A6}"/>
              </a:ext>
            </a:extLst>
          </p:cNvPr>
          <p:cNvSpPr>
            <a:spLocks noGrp="1"/>
          </p:cNvSpPr>
          <p:nvPr>
            <p:ph idx="1"/>
          </p:nvPr>
        </p:nvSpPr>
        <p:spPr>
          <a:xfrm>
            <a:off x="304800" y="381000"/>
            <a:ext cx="8229600" cy="5928320"/>
          </a:xfrm>
          <a:ln>
            <a:solidFill>
              <a:schemeClr val="tx1"/>
            </a:solidFill>
          </a:ln>
        </p:spPr>
        <p:txBody>
          <a:bodyPr/>
          <a:lstStyle/>
          <a:p>
            <a:r>
              <a:rPr lang="en-US" altLang="en-US" sz="1600" dirty="0"/>
              <a:t>The hardware cost is a fixed cost whereas the electricity cost is a variable cost that is incurred over time</a:t>
            </a:r>
          </a:p>
          <a:p>
            <a:r>
              <a:rPr lang="en-US" altLang="en-US" sz="1600" dirty="0"/>
              <a:t>Another complication is that the reward that miners get depends upon the rate at which they find blocks, which depends on not just the power of their hardware, but on the ratio of their </a:t>
            </a:r>
            <a:r>
              <a:rPr lang="en-US" altLang="en-US" sz="1600" b="1" dirty="0"/>
              <a:t>hash rate</a:t>
            </a:r>
            <a:r>
              <a:rPr lang="en-US" altLang="en-US" sz="1600" dirty="0"/>
              <a:t> to the total </a:t>
            </a:r>
            <a:r>
              <a:rPr lang="en-US" altLang="en-US" sz="1600" b="1" dirty="0"/>
              <a:t>global hash rate</a:t>
            </a:r>
          </a:p>
          <a:p>
            <a:r>
              <a:rPr lang="en-US" altLang="en-US" sz="1600" dirty="0"/>
              <a:t>A third complication is that the costs that the miner incurs are typically denominated in dollars or some other traditional currency, but their reward is denominated in bitcoin</a:t>
            </a:r>
          </a:p>
          <a:p>
            <a:r>
              <a:rPr lang="en-US" altLang="en-US" sz="1600" dirty="0"/>
              <a:t>So this equation has a hidden dependence on Bitcoin’s exchange rate at any given time</a:t>
            </a:r>
          </a:p>
          <a:p>
            <a:r>
              <a:rPr lang="en-US" altLang="en-US" sz="1600" dirty="0"/>
              <a:t>So far we’ve assumed that the miner is interested in honestly following the protocol, but the miner might choose to use some other mining strategy instead of always attempting to extend the </a:t>
            </a:r>
            <a:r>
              <a:rPr lang="en-US" altLang="en-US" sz="1600" b="1" dirty="0"/>
              <a:t>longest valid branch</a:t>
            </a:r>
          </a:p>
          <a:p>
            <a:r>
              <a:rPr lang="en-US" altLang="en-US" sz="1600" dirty="0"/>
              <a:t>So this equation doesn’t capture all the nuances of the different strategies that the miner can employ</a:t>
            </a:r>
          </a:p>
          <a:p>
            <a:r>
              <a:rPr lang="en-US" altLang="en-US" sz="1600" dirty="0"/>
              <a:t>Actually analyzing whether it makes sense to mine is a complicated </a:t>
            </a:r>
            <a:r>
              <a:rPr lang="en-US" altLang="en-US" sz="1600" b="1" dirty="0"/>
              <a:t>game theory problem </a:t>
            </a:r>
            <a:r>
              <a:rPr lang="en-US" altLang="en-US" sz="1600" dirty="0"/>
              <a:t>that’s not easily answered</a:t>
            </a:r>
            <a:endParaRPr lang="en-IN" altLang="en-US" sz="1600" dirty="0"/>
          </a:p>
        </p:txBody>
      </p:sp>
      <p:sp>
        <p:nvSpPr>
          <p:cNvPr id="50179" name="Slide Number Placeholder 4">
            <a:extLst>
              <a:ext uri="{FF2B5EF4-FFF2-40B4-BE49-F238E27FC236}">
                <a16:creationId xmlns:a16="http://schemas.microsoft.com/office/drawing/2014/main" id="{D511FA3B-B91A-3AD9-0632-50D68B10820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85C7C5CB-9AE2-44D2-85EF-5911660FAA32}"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49</a:t>
            </a:fld>
            <a:endParaRPr lang="en-US" altLang="en-US" sz="1400">
              <a:solidFill>
                <a:srgbClr val="FF3300"/>
              </a:solidFill>
              <a:latin typeface="Tahoma" panose="020B060403050404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Slide Number Placeholder 1">
            <a:extLst>
              <a:ext uri="{FF2B5EF4-FFF2-40B4-BE49-F238E27FC236}">
                <a16:creationId xmlns:a16="http://schemas.microsoft.com/office/drawing/2014/main" id="{79C62479-4EED-809A-E494-8FCF02C28C7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7DD3E6FB-1DC7-487D-B68D-E09BFEB1069D}" type="slidenum">
              <a:rPr lang="es-ES" altLang="en-US" sz="1400" smtClean="0"/>
              <a:pPr>
                <a:spcBef>
                  <a:spcPct val="0"/>
                </a:spcBef>
                <a:buFontTx/>
                <a:buNone/>
              </a:pPr>
              <a:t>5</a:t>
            </a:fld>
            <a:endParaRPr lang="es-ES" altLang="en-US" sz="1400"/>
          </a:p>
        </p:txBody>
      </p:sp>
      <p:sp>
        <p:nvSpPr>
          <p:cNvPr id="16387" name="TextBox 5">
            <a:extLst>
              <a:ext uri="{FF2B5EF4-FFF2-40B4-BE49-F238E27FC236}">
                <a16:creationId xmlns:a16="http://schemas.microsoft.com/office/drawing/2014/main" id="{8AB9EDF5-4152-4D30-D1A4-246B77D009FA}"/>
              </a:ext>
            </a:extLst>
          </p:cNvPr>
          <p:cNvSpPr txBox="1">
            <a:spLocks noChangeArrowheads="1"/>
          </p:cNvSpPr>
          <p:nvPr/>
        </p:nvSpPr>
        <p:spPr bwMode="auto">
          <a:xfrm>
            <a:off x="304800" y="17463"/>
            <a:ext cx="8534400" cy="40005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buFontTx/>
              <a:buNone/>
            </a:pPr>
            <a:r>
              <a:rPr lang="en-US" altLang="en-US" sz="2000" b="1">
                <a:solidFill>
                  <a:srgbClr val="0070C0"/>
                </a:solidFill>
                <a:latin typeface="Garamond" panose="02020404030301010803" pitchFamily="18" charset="0"/>
              </a:rPr>
              <a:t>Decentralization-Centralization vs. Decentralization-Distributed consensus </a:t>
            </a:r>
          </a:p>
        </p:txBody>
      </p:sp>
      <p:sp>
        <p:nvSpPr>
          <p:cNvPr id="2" name="TextBox 1">
            <a:extLst>
              <a:ext uri="{FF2B5EF4-FFF2-40B4-BE49-F238E27FC236}">
                <a16:creationId xmlns:a16="http://schemas.microsoft.com/office/drawing/2014/main" id="{D0230C30-FEB2-3C33-7013-0EA69530B2CC}"/>
              </a:ext>
            </a:extLst>
          </p:cNvPr>
          <p:cNvSpPr txBox="1"/>
          <p:nvPr/>
        </p:nvSpPr>
        <p:spPr>
          <a:xfrm>
            <a:off x="320675" y="417513"/>
            <a:ext cx="8534400" cy="5262562"/>
          </a:xfrm>
          <a:prstGeom prst="rect">
            <a:avLst/>
          </a:prstGeom>
          <a:noFill/>
          <a:ln>
            <a:solidFill>
              <a:schemeClr val="tx2"/>
            </a:solidFill>
          </a:ln>
        </p:spPr>
        <p:txBody>
          <a:bodyPr>
            <a:spAutoFit/>
          </a:bodyPr>
          <a:lstStyle/>
          <a:p>
            <a:pPr algn="just">
              <a:defRPr/>
            </a:pPr>
            <a:r>
              <a:rPr lang="en-US" sz="2800" b="1" u="sng" dirty="0">
                <a:solidFill>
                  <a:srgbClr val="FF0000"/>
                </a:solidFill>
                <a:latin typeface="Garamond" panose="02020404030301010803" pitchFamily="18" charset="0"/>
              </a:rPr>
              <a:t>Characteristics of Centralized System </a:t>
            </a:r>
            <a:endParaRPr lang="en-US" sz="2800" u="sng" dirty="0">
              <a:solidFill>
                <a:srgbClr val="FF0000"/>
              </a:solidFill>
              <a:latin typeface="Garamond" panose="02020404030301010803" pitchFamily="18" charset="0"/>
            </a:endParaRPr>
          </a:p>
          <a:p>
            <a:pPr algn="just">
              <a:defRPr/>
            </a:pPr>
            <a:r>
              <a:rPr lang="en-US" sz="2800" b="1" dirty="0">
                <a:solidFill>
                  <a:srgbClr val="273239"/>
                </a:solidFill>
                <a:latin typeface="Garamond" panose="02020404030301010803" pitchFamily="18" charset="0"/>
              </a:rPr>
              <a:t>Presence of a global clock:</a:t>
            </a:r>
            <a:r>
              <a:rPr lang="en-US" sz="2800" dirty="0">
                <a:solidFill>
                  <a:srgbClr val="273239"/>
                </a:solidFill>
                <a:latin typeface="Garamond" panose="02020404030301010803" pitchFamily="18" charset="0"/>
              </a:rPr>
              <a:t> As the entire system consists of a central node(a server/ a master) and many client nodes(a computer/ a slave), all client nodes sync up with the global clock(the clock of the central node). </a:t>
            </a:r>
          </a:p>
          <a:p>
            <a:pPr algn="just">
              <a:defRPr/>
            </a:pPr>
            <a:r>
              <a:rPr lang="en-US" sz="2800" b="1" dirty="0">
                <a:solidFill>
                  <a:srgbClr val="273239"/>
                </a:solidFill>
                <a:latin typeface="Garamond" panose="02020404030301010803" pitchFamily="18" charset="0"/>
              </a:rPr>
              <a:t>One single central unit:</a:t>
            </a:r>
            <a:r>
              <a:rPr lang="en-US" sz="2800" dirty="0">
                <a:solidFill>
                  <a:srgbClr val="273239"/>
                </a:solidFill>
                <a:latin typeface="Garamond" panose="02020404030301010803" pitchFamily="18" charset="0"/>
              </a:rPr>
              <a:t> One single central unit which serves/coordinates all the other nodes in the system. </a:t>
            </a:r>
          </a:p>
          <a:p>
            <a:pPr algn="just">
              <a:defRPr/>
            </a:pPr>
            <a:r>
              <a:rPr lang="en-US" sz="2800" b="1" dirty="0">
                <a:solidFill>
                  <a:srgbClr val="273239"/>
                </a:solidFill>
                <a:latin typeface="Garamond" panose="02020404030301010803" pitchFamily="18" charset="0"/>
              </a:rPr>
              <a:t>Dependent failure of components:</a:t>
            </a:r>
            <a:r>
              <a:rPr lang="en-US" sz="2800" dirty="0">
                <a:solidFill>
                  <a:srgbClr val="273239"/>
                </a:solidFill>
                <a:latin typeface="Garamond" panose="02020404030301010803" pitchFamily="18" charset="0"/>
              </a:rPr>
              <a:t> Central node failure causes the </a:t>
            </a:r>
            <a:r>
              <a:rPr lang="en-US" sz="2800" b="1" dirty="0">
                <a:solidFill>
                  <a:srgbClr val="273239"/>
                </a:solidFill>
                <a:latin typeface="Garamond" panose="02020404030301010803" pitchFamily="18" charset="0"/>
              </a:rPr>
              <a:t>entire system to fail. </a:t>
            </a:r>
            <a:r>
              <a:rPr lang="en-US" sz="2800" dirty="0">
                <a:solidFill>
                  <a:srgbClr val="273239"/>
                </a:solidFill>
                <a:latin typeface="Garamond" panose="02020404030301010803" pitchFamily="18" charset="0"/>
              </a:rPr>
              <a:t>This makes sense because when the server is down, no other entity is there to send/receive responses/requests. </a:t>
            </a:r>
          </a:p>
          <a:p>
            <a:pPr marL="457200" indent="-457200" algn="just">
              <a:buFont typeface="Arial" panose="020B0604020202020204" pitchFamily="34" charset="0"/>
              <a:buChar char="•"/>
              <a:defRPr/>
            </a:pPr>
            <a:endParaRPr lang="en-US" sz="2800" dirty="0">
              <a:solidFill>
                <a:srgbClr val="273239"/>
              </a:solidFill>
              <a:latin typeface="urw-din"/>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US" sz="2800" i="0" dirty="0">
                <a:effectLst/>
              </a:rPr>
              <a:t>How Blockchain Achieves and How to Store and Use</a:t>
            </a:r>
            <a:endParaRPr lang="en-IN" altLang="en-US" sz="2800" dirty="0"/>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457200" y="764704"/>
            <a:ext cx="8416957" cy="5760640"/>
          </a:xfrm>
          <a:ln>
            <a:solidFill>
              <a:schemeClr val="tx2"/>
            </a:solidFill>
          </a:ln>
        </p:spPr>
        <p:txBody>
          <a:bodyPr/>
          <a:lstStyle/>
          <a:p>
            <a:pPr algn="just"/>
            <a:r>
              <a:rPr lang="en-US" sz="2400" b="0" i="0" dirty="0">
                <a:solidFill>
                  <a:srgbClr val="374151"/>
                </a:solidFill>
                <a:effectLst/>
              </a:rPr>
              <a:t>Blockchain achieves consensus, security, and immutability </a:t>
            </a:r>
            <a:r>
              <a:rPr lang="en-US" sz="1800" b="0" i="0" dirty="0">
                <a:solidFill>
                  <a:srgbClr val="374151"/>
                </a:solidFill>
                <a:effectLst/>
              </a:rPr>
              <a:t>through the use of </a:t>
            </a:r>
            <a:r>
              <a:rPr lang="en-US" sz="1800" b="1" i="1" dirty="0">
                <a:solidFill>
                  <a:srgbClr val="374151"/>
                </a:solidFill>
                <a:effectLst/>
              </a:rPr>
              <a:t>cryptography, decentralized networks, and consensus algorithms.</a:t>
            </a:r>
          </a:p>
          <a:p>
            <a:pPr algn="just"/>
            <a:r>
              <a:rPr lang="en-US" altLang="en-US" sz="1800" dirty="0"/>
              <a:t>A person named Alice wants to send some cryptocurrency to Bob. This transaction is broadcasted to the network where the nodes validate the transaction by solving complex mathematical problems, known as </a:t>
            </a:r>
            <a:r>
              <a:rPr lang="en-US" altLang="en-US" sz="1800" b="1" dirty="0"/>
              <a:t>consensus algorithms</a:t>
            </a:r>
            <a:r>
              <a:rPr lang="en-US" altLang="en-US" sz="1800" dirty="0"/>
              <a:t>. </a:t>
            </a:r>
          </a:p>
          <a:p>
            <a:pPr algn="just"/>
            <a:r>
              <a:rPr lang="en-US" altLang="en-US" sz="1800" dirty="0"/>
              <a:t>Once the transaction is </a:t>
            </a:r>
            <a:r>
              <a:rPr lang="en-US" altLang="en-US" sz="1800" b="1" dirty="0"/>
              <a:t>validated</a:t>
            </a:r>
            <a:r>
              <a:rPr lang="en-US" altLang="en-US" sz="1800" dirty="0"/>
              <a:t>, it is added to a block, along with other transactions.</a:t>
            </a:r>
          </a:p>
          <a:p>
            <a:pPr algn="just"/>
            <a:r>
              <a:rPr lang="en-US" altLang="en-US" sz="1800" dirty="0"/>
              <a:t>The block is then linked to the previous block, creating a chain of blocks, hence the name "blockchain".</a:t>
            </a:r>
            <a:endParaRPr lang="en-US" altLang="en-US" sz="2400" b="1" i="1" dirty="0"/>
          </a:p>
          <a:p>
            <a:pPr algn="just"/>
            <a:r>
              <a:rPr lang="en-US" altLang="en-US" dirty="0"/>
              <a:t>This chain of blocks is </a:t>
            </a:r>
            <a:r>
              <a:rPr lang="en-US" altLang="en-US" b="1" dirty="0"/>
              <a:t>stored across the nodes in the network</a:t>
            </a:r>
            <a:r>
              <a:rPr lang="en-US" altLang="en-US" dirty="0"/>
              <a:t>, ensuring that there is no central point of control. </a:t>
            </a:r>
          </a:p>
          <a:p>
            <a:pPr algn="just"/>
            <a:r>
              <a:rPr lang="en-US" altLang="en-US" dirty="0"/>
              <a:t>This decentralized architecture makes it nearly impossible for anyone to alter the data in the blockchain, providing immutability and security.</a:t>
            </a:r>
          </a:p>
          <a:p>
            <a:pPr algn="just"/>
            <a:endParaRPr lang="en-US" altLang="en-US" sz="2400" dirty="0"/>
          </a:p>
          <a:p>
            <a:pPr algn="just"/>
            <a:endParaRPr lang="en-IN" altLang="en-US" sz="2400" b="1" i="1" dirty="0"/>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50</a:t>
            </a:fld>
            <a:endParaRPr lang="en-US" altLang="en-US" sz="1400" dirty="0">
              <a:solidFill>
                <a:srgbClr val="FF3300"/>
              </a:solidFill>
              <a:latin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15036038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US" sz="2800" i="0" dirty="0">
                <a:effectLst/>
              </a:rPr>
              <a:t>How Blockchain Achieves and How to Store and Use</a:t>
            </a:r>
            <a:endParaRPr lang="en-IN" altLang="en-US" sz="2800" dirty="0"/>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457200" y="764704"/>
            <a:ext cx="8416957" cy="5760640"/>
          </a:xfrm>
          <a:ln>
            <a:solidFill>
              <a:schemeClr val="tx2"/>
            </a:solidFill>
          </a:ln>
        </p:spPr>
        <p:txBody>
          <a:bodyPr/>
          <a:lstStyle/>
          <a:p>
            <a:pPr algn="just"/>
            <a:r>
              <a:rPr lang="en-US" altLang="en-US" sz="2400" dirty="0"/>
              <a:t>To store and use cryptocurrencies, one needs a wallet which is essentially </a:t>
            </a:r>
            <a:r>
              <a:rPr lang="en-US" altLang="en-US" sz="2400" b="1" dirty="0"/>
              <a:t>digital storage </a:t>
            </a:r>
            <a:r>
              <a:rPr lang="en-US" altLang="en-US" sz="2400" dirty="0"/>
              <a:t>that holds the </a:t>
            </a:r>
            <a:r>
              <a:rPr lang="en-US" altLang="en-US" sz="2400" b="1" dirty="0"/>
              <a:t>public and private keys </a:t>
            </a:r>
            <a:r>
              <a:rPr lang="en-US" altLang="en-US" sz="2400" dirty="0"/>
              <a:t>needed to access the cryptocurrencies. </a:t>
            </a:r>
          </a:p>
          <a:p>
            <a:pPr algn="just"/>
            <a:r>
              <a:rPr lang="en-US" altLang="en-US" sz="2400" dirty="0"/>
              <a:t>The private key is used to sign transactions and the public key is used to receive the transactions. </a:t>
            </a:r>
          </a:p>
          <a:p>
            <a:pPr algn="just"/>
            <a:r>
              <a:rPr lang="en-US" altLang="en-US" sz="2400" dirty="0"/>
              <a:t>The person can use the wallet to send and receive cryptocurrencies, view the balance and transaction history, and manage their assets.</a:t>
            </a:r>
          </a:p>
          <a:p>
            <a:pPr algn="just"/>
            <a:endParaRPr lang="en-US" altLang="en-US" sz="2400" dirty="0"/>
          </a:p>
          <a:p>
            <a:pPr marL="0" indent="0" algn="just">
              <a:buNone/>
            </a:pPr>
            <a:endParaRPr lang="en-US" altLang="en-US" sz="2400" dirty="0"/>
          </a:p>
          <a:p>
            <a:pPr marL="0" indent="0" algn="just">
              <a:buNone/>
            </a:pPr>
            <a:endParaRPr lang="en-IN" altLang="en-US" sz="2400" b="1" i="1" dirty="0"/>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51</a:t>
            </a:fld>
            <a:endParaRPr lang="en-US" altLang="en-US" sz="1400" dirty="0">
              <a:solidFill>
                <a:srgbClr val="FF3300"/>
              </a:solidFill>
              <a:latin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27358966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9229" y="112415"/>
            <a:ext cx="8229600" cy="476250"/>
          </a:xfrm>
        </p:spPr>
        <p:txBody>
          <a:bodyPr/>
          <a:lstStyle/>
          <a:p>
            <a:r>
              <a:rPr lang="en-US" altLang="en-US" sz="2800" b="1" dirty="0"/>
              <a:t>A network of nodes</a:t>
            </a:r>
            <a:endParaRPr lang="en-IN" altLang="en-US" sz="3200" dirty="0"/>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455171" y="548680"/>
            <a:ext cx="8416957" cy="5760640"/>
          </a:xfrm>
          <a:ln>
            <a:solidFill>
              <a:schemeClr val="tx2"/>
            </a:solidFill>
          </a:ln>
        </p:spPr>
        <p:txBody>
          <a:bodyPr/>
          <a:lstStyle/>
          <a:p>
            <a:pPr marL="0" indent="0" algn="just">
              <a:buNone/>
            </a:pPr>
            <a:r>
              <a:rPr lang="en-US" sz="2400" b="1" i="0" dirty="0">
                <a:solidFill>
                  <a:srgbClr val="202124"/>
                </a:solidFill>
                <a:effectLst/>
              </a:rPr>
              <a:t>What Is a Blockchain Node? </a:t>
            </a:r>
          </a:p>
          <a:p>
            <a:pPr algn="just"/>
            <a:r>
              <a:rPr lang="en-US" sz="1800" b="1" i="0" dirty="0">
                <a:solidFill>
                  <a:srgbClr val="202124"/>
                </a:solidFill>
                <a:effectLst/>
              </a:rPr>
              <a:t>Blockchain nodes are the moderators that build the infrastructure of a decentralized network</a:t>
            </a:r>
            <a:r>
              <a:rPr lang="en-US" sz="1800" b="0" i="0" dirty="0">
                <a:solidFill>
                  <a:srgbClr val="202124"/>
                </a:solidFill>
                <a:effectLst/>
              </a:rPr>
              <a:t>. Their primary function is to maintain the consensus of a </a:t>
            </a:r>
            <a:r>
              <a:rPr lang="en-US" sz="1800" b="1" i="0" dirty="0">
                <a:solidFill>
                  <a:srgbClr val="202124"/>
                </a:solidFill>
                <a:effectLst/>
              </a:rPr>
              <a:t>blockchain's public ledger</a:t>
            </a:r>
            <a:r>
              <a:rPr lang="en-US" sz="1800" b="0" i="0" dirty="0">
                <a:solidFill>
                  <a:srgbClr val="202124"/>
                </a:solidFill>
                <a:effectLst/>
              </a:rPr>
              <a:t>, which varies from one type of node to the next.</a:t>
            </a:r>
          </a:p>
          <a:p>
            <a:pPr algn="just"/>
            <a:r>
              <a:rPr lang="en-US" altLang="en-US" sz="1800" dirty="0"/>
              <a:t>Routers, modems, switches, hubs, servers, and printers — basically, anything that has an IP address — can serve as a node.</a:t>
            </a:r>
          </a:p>
          <a:p>
            <a:pPr algn="just"/>
            <a:r>
              <a:rPr lang="en-US" sz="2000" b="0" i="0" dirty="0">
                <a:solidFill>
                  <a:srgbClr val="3A3B41"/>
                </a:solidFill>
                <a:effectLst/>
                <a:latin typeface="Barlow Condensed" panose="020B0604020202020204" pitchFamily="2" charset="0"/>
              </a:rPr>
              <a:t>“On the most basic level, a node is simply a device running the software of a specific blockchain.”</a:t>
            </a:r>
          </a:p>
          <a:p>
            <a:pPr algn="just"/>
            <a:endParaRPr lang="en-IN" altLang="en-US" sz="2400" b="1" i="1" dirty="0"/>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52</a:t>
            </a:fld>
            <a:endParaRPr lang="en-US" altLang="en-US" sz="1400" dirty="0">
              <a:solidFill>
                <a:srgbClr val="FF3300"/>
              </a:solidFill>
              <a:latin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9856946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US" altLang="en-US" sz="2800" b="1" dirty="0"/>
              <a:t>A network of nodes</a:t>
            </a:r>
            <a:endParaRPr lang="en-IN" altLang="en-US" sz="3200" dirty="0"/>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455171" y="548680"/>
            <a:ext cx="8416957" cy="5760640"/>
          </a:xfrm>
          <a:ln>
            <a:solidFill>
              <a:schemeClr val="tx2"/>
            </a:solidFill>
          </a:ln>
        </p:spPr>
        <p:txBody>
          <a:bodyPr/>
          <a:lstStyle/>
          <a:p>
            <a:pPr algn="just"/>
            <a:r>
              <a:rPr lang="en-US" altLang="en-US" sz="2400" dirty="0"/>
              <a:t>A node is a computer connected to the Blockchain Network. </a:t>
            </a:r>
          </a:p>
          <a:p>
            <a:pPr algn="just"/>
            <a:r>
              <a:rPr lang="en-US" altLang="en-US" sz="2400" dirty="0"/>
              <a:t>Node gets connected with Blockchain using the client. The client helps in validating and transmitting transactions on to the Blockchain. </a:t>
            </a:r>
          </a:p>
          <a:p>
            <a:pPr algn="just"/>
            <a:r>
              <a:rPr lang="en-US" altLang="en-US" sz="2400" dirty="0"/>
              <a:t>When a computer connects to the Blockchain, a copy of the Blockchain data gets downloaded into the system and the node comes in sync with the latest block of data on the Blockchain. </a:t>
            </a:r>
          </a:p>
          <a:p>
            <a:pPr algn="just"/>
            <a:r>
              <a:rPr lang="en-US" altLang="en-US" sz="2400" dirty="0"/>
              <a:t>The Node connected to the Blockchain which helps in the execution of a Transaction in return for an incentive is called Miners.</a:t>
            </a:r>
          </a:p>
          <a:p>
            <a:pPr algn="just"/>
            <a:endParaRPr lang="en-US" altLang="en-US" sz="2400" dirty="0"/>
          </a:p>
          <a:p>
            <a:pPr algn="just"/>
            <a:endParaRPr lang="en-US" altLang="en-US" sz="2400" dirty="0"/>
          </a:p>
          <a:p>
            <a:pPr marL="0" indent="0" algn="just">
              <a:buNone/>
            </a:pPr>
            <a:endParaRPr lang="en-IN" altLang="en-US" sz="2400" b="1" i="1" dirty="0"/>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53</a:t>
            </a:fld>
            <a:endParaRPr lang="en-US" altLang="en-US" sz="1400" dirty="0">
              <a:solidFill>
                <a:srgbClr val="FF3300"/>
              </a:solidFill>
              <a:latin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38080740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IN" altLang="en-US" sz="2800" dirty="0"/>
              <a:t>Simple local Storage </a:t>
            </a:r>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457200" y="764704"/>
            <a:ext cx="8416957" cy="5760640"/>
          </a:xfrm>
          <a:ln>
            <a:solidFill>
              <a:schemeClr val="tx2"/>
            </a:solidFill>
          </a:ln>
        </p:spPr>
        <p:txBody>
          <a:bodyPr/>
          <a:lstStyle/>
          <a:p>
            <a:pPr marL="0" indent="0" algn="just">
              <a:buNone/>
            </a:pPr>
            <a:r>
              <a:rPr lang="en-US" altLang="en-US" sz="2400" b="1" dirty="0"/>
              <a:t>What is blockchain storage?</a:t>
            </a:r>
          </a:p>
          <a:p>
            <a:pPr marL="0" indent="0" algn="just">
              <a:buNone/>
            </a:pPr>
            <a:r>
              <a:rPr lang="en-US" altLang="en-US" sz="2400" dirty="0"/>
              <a:t>Blockchain storage is a way of saving data in a decentralized network, which utilizes the unused hard disk space of users across the world to store files. </a:t>
            </a:r>
          </a:p>
          <a:p>
            <a:pPr marL="0" indent="0" algn="just">
              <a:buNone/>
            </a:pPr>
            <a:r>
              <a:rPr lang="en-US" altLang="en-US" sz="2400" dirty="0"/>
              <a:t>The decentralized infrastructure is an alternative to centralized cloud storage and can solve many problems found in a centralized system.</a:t>
            </a:r>
          </a:p>
          <a:p>
            <a:pPr algn="just"/>
            <a:endParaRPr lang="en-US" altLang="en-US" sz="2400" dirty="0"/>
          </a:p>
          <a:p>
            <a:pPr marL="0" indent="0" algn="just">
              <a:buNone/>
            </a:pPr>
            <a:endParaRPr lang="en-IN" altLang="en-US" sz="2400" b="1" i="1" dirty="0"/>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54</a:t>
            </a:fld>
            <a:endParaRPr lang="en-US" altLang="en-US" sz="1400" dirty="0">
              <a:solidFill>
                <a:srgbClr val="FF3300"/>
              </a:solidFill>
              <a:latin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4743205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IN" altLang="en-US" sz="2800" dirty="0"/>
              <a:t>Simple local Storage </a:t>
            </a:r>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457200" y="764704"/>
            <a:ext cx="8416957" cy="5760640"/>
          </a:xfrm>
          <a:ln>
            <a:solidFill>
              <a:schemeClr val="tx2"/>
            </a:solidFill>
          </a:ln>
        </p:spPr>
        <p:txBody>
          <a:bodyPr/>
          <a:lstStyle/>
          <a:p>
            <a:pPr algn="just"/>
            <a:r>
              <a:rPr lang="en-US" sz="2400" b="0" i="0" dirty="0">
                <a:solidFill>
                  <a:srgbClr val="374151"/>
                </a:solidFill>
                <a:effectLst/>
              </a:rPr>
              <a:t>Local storage in blockchain refers to the storage of data within a </a:t>
            </a:r>
            <a:r>
              <a:rPr lang="en-US" sz="2400" b="1" i="0" dirty="0">
                <a:solidFill>
                  <a:srgbClr val="374151"/>
                </a:solidFill>
                <a:effectLst/>
              </a:rPr>
              <a:t>single node on the network</a:t>
            </a:r>
            <a:r>
              <a:rPr lang="en-US" sz="2400" b="0" i="0" dirty="0">
                <a:solidFill>
                  <a:srgbClr val="374151"/>
                </a:solidFill>
                <a:effectLst/>
              </a:rPr>
              <a:t>, rather than being stored on the entire network. </a:t>
            </a:r>
          </a:p>
          <a:p>
            <a:pPr algn="just"/>
            <a:r>
              <a:rPr lang="en-US" sz="2400" b="0" i="0" dirty="0">
                <a:solidFill>
                  <a:srgbClr val="374151"/>
                </a:solidFill>
                <a:effectLst/>
              </a:rPr>
              <a:t>An example of using local storage in a blockchain application would be storing user profiles on the node that the user is interacting with, instead of storing it on every node in the network. </a:t>
            </a:r>
          </a:p>
          <a:p>
            <a:pPr algn="just"/>
            <a:r>
              <a:rPr lang="en-US" sz="2400" b="0" i="0" dirty="0">
                <a:solidFill>
                  <a:srgbClr val="374151"/>
                </a:solidFill>
                <a:effectLst/>
              </a:rPr>
              <a:t>This can increase the privacy and security of the user data, as well as reduce the storage requirements for each node on the network</a:t>
            </a:r>
            <a:r>
              <a:rPr lang="en-US" sz="2000" b="0" i="0" dirty="0">
                <a:solidFill>
                  <a:srgbClr val="374151"/>
                </a:solidFill>
                <a:effectLst/>
                <a:latin typeface="Söhne"/>
              </a:rPr>
              <a:t>.</a:t>
            </a:r>
            <a:endParaRPr lang="en-US" altLang="en-US" sz="2400" dirty="0"/>
          </a:p>
          <a:p>
            <a:pPr algn="just"/>
            <a:endParaRPr lang="en-US" altLang="en-US" sz="2400" dirty="0"/>
          </a:p>
          <a:p>
            <a:pPr algn="just"/>
            <a:endParaRPr lang="en-US" altLang="en-US" sz="2400" dirty="0"/>
          </a:p>
          <a:p>
            <a:pPr marL="0" indent="0" algn="just">
              <a:buNone/>
            </a:pPr>
            <a:endParaRPr lang="en-IN" altLang="en-US" sz="2400" b="1" i="1" dirty="0"/>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55</a:t>
            </a:fld>
            <a:endParaRPr lang="en-US" altLang="en-US" sz="1400" dirty="0">
              <a:solidFill>
                <a:srgbClr val="FF3300"/>
              </a:solidFill>
              <a:latin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5929341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IN" altLang="en-US" sz="2800" dirty="0"/>
              <a:t>Simple local Storage </a:t>
            </a:r>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457200" y="764704"/>
            <a:ext cx="8416957" cy="5760640"/>
          </a:xfrm>
          <a:ln>
            <a:solidFill>
              <a:schemeClr val="tx2"/>
            </a:solidFill>
          </a:ln>
        </p:spPr>
        <p:txBody>
          <a:bodyPr/>
          <a:lstStyle/>
          <a:p>
            <a:pPr marL="0" indent="0" algn="just">
              <a:buNone/>
            </a:pPr>
            <a:endParaRPr lang="en-US" altLang="en-US" sz="2400" dirty="0"/>
          </a:p>
          <a:p>
            <a:pPr algn="just"/>
            <a:endParaRPr lang="en-US" altLang="en-US" sz="2400" dirty="0"/>
          </a:p>
          <a:p>
            <a:pPr marL="0" indent="0" algn="just">
              <a:buNone/>
            </a:pPr>
            <a:endParaRPr lang="en-IN" altLang="en-US" sz="2400" b="1" i="1" dirty="0"/>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56</a:t>
            </a:fld>
            <a:endParaRPr lang="en-US" altLang="en-US" sz="1400" dirty="0">
              <a:solidFill>
                <a:srgbClr val="FF3300"/>
              </a:solidFill>
              <a:latin typeface="Tahoma" panose="020B060403050404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FAE2E681-C161-4DC4-A447-A35289A6326D}"/>
              </a:ext>
            </a:extLst>
          </p:cNvPr>
          <p:cNvPicPr>
            <a:picLocks noChangeAspect="1"/>
          </p:cNvPicPr>
          <p:nvPr/>
        </p:nvPicPr>
        <p:blipFill>
          <a:blip r:embed="rId2"/>
          <a:stretch>
            <a:fillRect/>
          </a:stretch>
        </p:blipFill>
        <p:spPr>
          <a:xfrm>
            <a:off x="611560" y="980728"/>
            <a:ext cx="7776864" cy="2042337"/>
          </a:xfrm>
          <a:prstGeom prst="rect">
            <a:avLst/>
          </a:prstGeom>
        </p:spPr>
      </p:pic>
      <p:pic>
        <p:nvPicPr>
          <p:cNvPr id="5" name="Picture 4">
            <a:extLst>
              <a:ext uri="{FF2B5EF4-FFF2-40B4-BE49-F238E27FC236}">
                <a16:creationId xmlns:a16="http://schemas.microsoft.com/office/drawing/2014/main" id="{E1AA08D6-A71A-B9EA-2903-C4181105C46A}"/>
              </a:ext>
            </a:extLst>
          </p:cNvPr>
          <p:cNvPicPr>
            <a:picLocks noChangeAspect="1"/>
          </p:cNvPicPr>
          <p:nvPr/>
        </p:nvPicPr>
        <p:blipFill>
          <a:blip r:embed="rId3"/>
          <a:stretch>
            <a:fillRect/>
          </a:stretch>
        </p:blipFill>
        <p:spPr>
          <a:xfrm>
            <a:off x="457200" y="3023065"/>
            <a:ext cx="8229600" cy="2141406"/>
          </a:xfrm>
          <a:prstGeom prst="rect">
            <a:avLst/>
          </a:prstGeom>
        </p:spPr>
      </p:pic>
    </p:spTree>
    <p:extLst>
      <p:ext uri="{BB962C8B-B14F-4D97-AF65-F5344CB8AC3E}">
        <p14:creationId xmlns:p14="http://schemas.microsoft.com/office/powerpoint/2010/main" val="2787555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IN" altLang="en-US" sz="2800" dirty="0"/>
              <a:t>Simple local Storage </a:t>
            </a:r>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457200" y="548680"/>
            <a:ext cx="8416957" cy="5760640"/>
          </a:xfrm>
          <a:ln>
            <a:solidFill>
              <a:schemeClr val="tx2"/>
            </a:solidFill>
          </a:ln>
        </p:spPr>
        <p:txBody>
          <a:bodyPr/>
          <a:lstStyle/>
          <a:p>
            <a:pPr marL="0" indent="0" algn="just">
              <a:buNone/>
            </a:pPr>
            <a:r>
              <a:rPr lang="en-US" altLang="en-US" sz="2800" b="1" u="sng" dirty="0">
                <a:solidFill>
                  <a:srgbClr val="0070C0"/>
                </a:solidFill>
              </a:rPr>
              <a:t>Simplest approach </a:t>
            </a:r>
          </a:p>
          <a:p>
            <a:pPr algn="just"/>
            <a:r>
              <a:rPr lang="en-US" b="0" i="0" dirty="0">
                <a:solidFill>
                  <a:srgbClr val="444444"/>
                </a:solidFill>
                <a:effectLst/>
                <a:latin typeface="Open Sans" panose="020B0606030504020204" pitchFamily="34" charset="0"/>
              </a:rPr>
              <a:t>Store the key </a:t>
            </a:r>
            <a:r>
              <a:rPr lang="en-US" b="1" i="0" dirty="0">
                <a:solidFill>
                  <a:srgbClr val="444444"/>
                </a:solidFill>
                <a:effectLst/>
                <a:latin typeface="Open Sans" panose="020B0606030504020204" pitchFamily="34" charset="0"/>
              </a:rPr>
              <a:t>in a file</a:t>
            </a:r>
            <a:r>
              <a:rPr lang="en-US" b="0" i="0" dirty="0">
                <a:solidFill>
                  <a:srgbClr val="444444"/>
                </a:solidFill>
                <a:effectLst/>
                <a:latin typeface="Open Sans" panose="020B0606030504020204" pitchFamily="34" charset="0"/>
              </a:rPr>
              <a:t>, on your computer or phone.</a:t>
            </a:r>
          </a:p>
          <a:p>
            <a:pPr algn="just"/>
            <a:r>
              <a:rPr lang="en-US" b="0" i="0" dirty="0">
                <a:solidFill>
                  <a:srgbClr val="444444"/>
                </a:solidFill>
                <a:effectLst/>
                <a:latin typeface="Open Sans" panose="020B0606030504020204" pitchFamily="34" charset="0"/>
              </a:rPr>
              <a:t>Very convenient. </a:t>
            </a:r>
          </a:p>
          <a:p>
            <a:pPr algn="just"/>
            <a:r>
              <a:rPr lang="en-US" b="0" i="0" dirty="0">
                <a:solidFill>
                  <a:srgbClr val="444444"/>
                </a:solidFill>
                <a:effectLst/>
                <a:latin typeface="Open Sans" panose="020B0606030504020204" pitchFamily="34" charset="0"/>
              </a:rPr>
              <a:t>As available as your device.</a:t>
            </a:r>
          </a:p>
          <a:p>
            <a:pPr lvl="1" algn="just">
              <a:buFont typeface="Wingdings" panose="05000000000000000000" pitchFamily="2" charset="2"/>
              <a:buChar char="ü"/>
            </a:pPr>
            <a:r>
              <a:rPr lang="en-US" b="0" i="0" dirty="0">
                <a:solidFill>
                  <a:srgbClr val="444444"/>
                </a:solidFill>
                <a:effectLst/>
                <a:latin typeface="Open Sans" panose="020B0606030504020204" pitchFamily="34" charset="0"/>
              </a:rPr>
              <a:t>device lost/wiped ⇒ key lost ⇒ coins lost</a:t>
            </a:r>
          </a:p>
          <a:p>
            <a:pPr algn="just"/>
            <a:r>
              <a:rPr lang="en-US" b="0" i="0" dirty="0">
                <a:solidFill>
                  <a:srgbClr val="444444"/>
                </a:solidFill>
                <a:effectLst/>
                <a:latin typeface="Open Sans" panose="020B0606030504020204" pitchFamily="34" charset="0"/>
              </a:rPr>
              <a:t>As secure as your device.</a:t>
            </a:r>
          </a:p>
          <a:p>
            <a:pPr lvl="1" algn="just">
              <a:buFont typeface="Wingdings" panose="05000000000000000000" pitchFamily="2" charset="2"/>
              <a:buChar char="ü"/>
            </a:pPr>
            <a:r>
              <a:rPr lang="en-US" b="0" i="0" dirty="0">
                <a:solidFill>
                  <a:srgbClr val="444444"/>
                </a:solidFill>
                <a:effectLst/>
                <a:latin typeface="Open Sans" panose="020B0606030504020204" pitchFamily="34" charset="0"/>
              </a:rPr>
              <a:t>device compromised ⇒ key leaked ⇒ coins stolen</a:t>
            </a:r>
          </a:p>
          <a:p>
            <a:pPr algn="just"/>
            <a:r>
              <a:rPr lang="en-US" b="0" i="0" dirty="0">
                <a:solidFill>
                  <a:srgbClr val="444444"/>
                </a:solidFill>
                <a:effectLst/>
                <a:latin typeface="Open Sans" panose="020B0606030504020204" pitchFamily="34" charset="0"/>
              </a:rPr>
              <a:t>Not adequate for most people. </a:t>
            </a:r>
          </a:p>
          <a:p>
            <a:pPr algn="just"/>
            <a:r>
              <a:rPr lang="en-US" b="0" i="0" dirty="0">
                <a:solidFill>
                  <a:srgbClr val="444444"/>
                </a:solidFill>
                <a:effectLst/>
                <a:latin typeface="Open Sans" panose="020B0606030504020204" pitchFamily="34" charset="0"/>
              </a:rPr>
              <a:t>Certainly not for companies/services. </a:t>
            </a:r>
          </a:p>
          <a:p>
            <a:pPr algn="just"/>
            <a:r>
              <a:rPr lang="en-US" b="0" i="0" dirty="0">
                <a:solidFill>
                  <a:srgbClr val="444444"/>
                </a:solidFill>
                <a:effectLst/>
                <a:latin typeface="Open Sans" panose="020B0606030504020204" pitchFamily="34" charset="0"/>
              </a:rPr>
              <a:t>So we see many methods to improve/change the tradeoff between convenience, security, availability, and privacy.</a:t>
            </a:r>
            <a:br>
              <a:rPr lang="en-US" dirty="0"/>
            </a:br>
            <a:endParaRPr lang="en-US" altLang="en-US" sz="2400" b="1" u="sng" dirty="0">
              <a:solidFill>
                <a:srgbClr val="0070C0"/>
              </a:solidFill>
            </a:endParaRPr>
          </a:p>
          <a:p>
            <a:pPr algn="just"/>
            <a:endParaRPr lang="en-US" altLang="en-US" sz="2400" dirty="0"/>
          </a:p>
          <a:p>
            <a:pPr marL="0" indent="0" algn="just">
              <a:buNone/>
            </a:pPr>
            <a:endParaRPr lang="en-IN" altLang="en-US" sz="2400" b="1" i="1" dirty="0"/>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57</a:t>
            </a:fld>
            <a:endParaRPr lang="en-US" altLang="en-US" sz="1400" dirty="0">
              <a:solidFill>
                <a:srgbClr val="FF3300"/>
              </a:solidFill>
              <a:latin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5742327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IN" altLang="en-US" sz="2800" dirty="0"/>
              <a:t>Wallet</a:t>
            </a:r>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457200" y="548680"/>
            <a:ext cx="8416957" cy="6048672"/>
          </a:xfrm>
          <a:ln>
            <a:solidFill>
              <a:schemeClr val="tx2"/>
            </a:solidFill>
          </a:ln>
        </p:spPr>
        <p:txBody>
          <a:bodyPr/>
          <a:lstStyle/>
          <a:p>
            <a:pPr algn="just"/>
            <a:r>
              <a:rPr lang="en-US" altLang="en-US" sz="2400" dirty="0"/>
              <a:t>After purchasing cryptocurrency, deciding how and where to store your assets is a very important step. </a:t>
            </a:r>
          </a:p>
          <a:p>
            <a:pPr algn="just"/>
            <a:r>
              <a:rPr lang="en-US" altLang="en-US" sz="2400" dirty="0"/>
              <a:t>Cryptocurrencies run on a blockchain and therefore require digital storage systems called </a:t>
            </a:r>
            <a:r>
              <a:rPr lang="en-US" altLang="en-US" sz="2400" b="1" dirty="0"/>
              <a:t>wallets</a:t>
            </a:r>
            <a:r>
              <a:rPr lang="en-US" altLang="en-US" sz="2400" dirty="0"/>
              <a:t>.</a:t>
            </a:r>
          </a:p>
          <a:p>
            <a:pPr algn="just"/>
            <a:r>
              <a:rPr lang="en-US" altLang="en-US" sz="2400" dirty="0"/>
              <a:t> Like a </a:t>
            </a:r>
            <a:r>
              <a:rPr lang="en-US" altLang="en-US" sz="2400" b="1" dirty="0"/>
              <a:t>cash wallet</a:t>
            </a:r>
            <a:r>
              <a:rPr lang="en-US" altLang="en-US" sz="2400" dirty="0"/>
              <a:t>, a crypto wallet allows you to hold and transfer funds. </a:t>
            </a:r>
          </a:p>
          <a:p>
            <a:pPr algn="just"/>
            <a:r>
              <a:rPr lang="en-US" altLang="en-US" sz="2400" dirty="0"/>
              <a:t>Crypto wallets consist of </a:t>
            </a:r>
            <a:r>
              <a:rPr lang="en-US" altLang="en-US" sz="2400" b="1" dirty="0"/>
              <a:t>public and private keys, </a:t>
            </a:r>
            <a:r>
              <a:rPr lang="en-US" altLang="en-US" sz="2400" dirty="0"/>
              <a:t>which are strings of characters that allow holders to receive and transfer their crypto assets.</a:t>
            </a:r>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58</a:t>
            </a:fld>
            <a:endParaRPr lang="en-US" altLang="en-US" sz="1400" dirty="0">
              <a:solidFill>
                <a:srgbClr val="FF3300"/>
              </a:solidFill>
              <a:latin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14280223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IN" altLang="en-US" sz="2800" dirty="0"/>
              <a:t>Wallet</a:t>
            </a:r>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457200" y="548680"/>
            <a:ext cx="8416957" cy="6048672"/>
          </a:xfrm>
          <a:ln>
            <a:solidFill>
              <a:schemeClr val="tx2"/>
            </a:solidFill>
          </a:ln>
        </p:spPr>
        <p:txBody>
          <a:bodyPr/>
          <a:lstStyle/>
          <a:p>
            <a:pPr marL="0" indent="0" algn="l">
              <a:buNone/>
            </a:pPr>
            <a:r>
              <a:rPr lang="en-US" sz="2400" b="1" i="0" dirty="0">
                <a:solidFill>
                  <a:srgbClr val="0070C0"/>
                </a:solidFill>
                <a:effectLst/>
              </a:rPr>
              <a:t>What does wallet mean in Bitcoin?</a:t>
            </a:r>
          </a:p>
          <a:p>
            <a:pPr marL="0" indent="0" algn="l">
              <a:buNone/>
            </a:pPr>
            <a:r>
              <a:rPr lang="en-US" sz="2400" b="0" i="0" dirty="0">
                <a:solidFill>
                  <a:srgbClr val="202124"/>
                </a:solidFill>
                <a:effectLst/>
              </a:rPr>
              <a:t>“A Bitcoin wallet is </a:t>
            </a:r>
            <a:r>
              <a:rPr lang="en-US" sz="2400" b="1" i="0" dirty="0">
                <a:solidFill>
                  <a:srgbClr val="202124"/>
                </a:solidFill>
                <a:effectLst/>
              </a:rPr>
              <a:t>a digital wallet storing the encryption material giving access to a Bitcoin public address and enabling transactions</a:t>
            </a:r>
            <a:r>
              <a:rPr lang="en-US" sz="2400" b="0" i="0" dirty="0">
                <a:solidFill>
                  <a:srgbClr val="202124"/>
                </a:solidFill>
                <a:effectLst/>
              </a:rPr>
              <a:t>,”</a:t>
            </a:r>
          </a:p>
          <a:p>
            <a:pPr marL="0" indent="0">
              <a:buNone/>
            </a:pPr>
            <a:r>
              <a:rPr lang="en-US" altLang="en-US" sz="2400" b="1" dirty="0">
                <a:solidFill>
                  <a:srgbClr val="0070C0"/>
                </a:solidFill>
              </a:rPr>
              <a:t>What is a blockchain wallet called?</a:t>
            </a:r>
          </a:p>
          <a:p>
            <a:r>
              <a:rPr lang="en-US" altLang="en-US" sz="2400" dirty="0"/>
              <a:t>A blockchain wallet is a </a:t>
            </a:r>
            <a:r>
              <a:rPr lang="en-US" altLang="en-US" sz="2400" b="1" dirty="0"/>
              <a:t>cryptocurrency wallet </a:t>
            </a:r>
            <a:r>
              <a:rPr lang="en-US" altLang="en-US" sz="2400" dirty="0"/>
              <a:t>that allows users to manage different kinds of cryptocurrencies—for example, </a:t>
            </a:r>
            <a:r>
              <a:rPr lang="en-US" altLang="en-US" sz="2400" b="1" dirty="0"/>
              <a:t>Bitcoin or Ethereum</a:t>
            </a:r>
            <a:r>
              <a:rPr lang="en-US" altLang="en-US" sz="2400" dirty="0"/>
              <a:t>. </a:t>
            </a:r>
          </a:p>
          <a:p>
            <a:r>
              <a:rPr lang="en-US" altLang="en-US" sz="2400" dirty="0"/>
              <a:t>A blockchain wallet helps someone exchange funds easily.</a:t>
            </a:r>
          </a:p>
          <a:p>
            <a:r>
              <a:rPr lang="en-US" altLang="en-US" sz="2400" dirty="0"/>
              <a:t>Transactions are secure, as they are cryptographically signed.</a:t>
            </a:r>
          </a:p>
          <a:p>
            <a:pPr marL="0" indent="0">
              <a:buNone/>
            </a:pPr>
            <a:endParaRPr lang="en-US" altLang="en-US" sz="2800" b="1" dirty="0"/>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59</a:t>
            </a:fld>
            <a:endParaRPr lang="en-US" altLang="en-US" sz="1400" dirty="0">
              <a:solidFill>
                <a:srgbClr val="FF3300"/>
              </a:solidFill>
              <a:latin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353776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Slide Number Placeholder 1">
            <a:extLst>
              <a:ext uri="{FF2B5EF4-FFF2-40B4-BE49-F238E27FC236}">
                <a16:creationId xmlns:a16="http://schemas.microsoft.com/office/drawing/2014/main" id="{A31BF28A-F224-C5DF-89A9-0D0CDCA3821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5894F20-F3FD-4398-9FB2-76F043685743}" type="slidenum">
              <a:rPr lang="es-ES" altLang="en-US" sz="1400" smtClean="0"/>
              <a:pPr>
                <a:spcBef>
                  <a:spcPct val="0"/>
                </a:spcBef>
                <a:buFontTx/>
                <a:buNone/>
              </a:pPr>
              <a:t>6</a:t>
            </a:fld>
            <a:endParaRPr lang="es-ES" altLang="en-US" sz="1400"/>
          </a:p>
        </p:txBody>
      </p:sp>
      <p:sp>
        <p:nvSpPr>
          <p:cNvPr id="17411" name="TextBox 5">
            <a:extLst>
              <a:ext uri="{FF2B5EF4-FFF2-40B4-BE49-F238E27FC236}">
                <a16:creationId xmlns:a16="http://schemas.microsoft.com/office/drawing/2014/main" id="{91E0B5B3-9091-1B65-799D-C7632A0FDB09}"/>
              </a:ext>
            </a:extLst>
          </p:cNvPr>
          <p:cNvSpPr txBox="1">
            <a:spLocks noChangeArrowheads="1"/>
          </p:cNvSpPr>
          <p:nvPr/>
        </p:nvSpPr>
        <p:spPr bwMode="auto">
          <a:xfrm>
            <a:off x="304800" y="17463"/>
            <a:ext cx="8534400" cy="40005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buFontTx/>
              <a:buNone/>
            </a:pPr>
            <a:r>
              <a:rPr lang="en-US" altLang="en-US" sz="2000" b="1">
                <a:solidFill>
                  <a:srgbClr val="0070C0"/>
                </a:solidFill>
                <a:latin typeface="Garamond" panose="02020404030301010803" pitchFamily="18" charset="0"/>
              </a:rPr>
              <a:t>Decentralization-Centralization vs. Decentralization-Distributed consensus </a:t>
            </a:r>
          </a:p>
        </p:txBody>
      </p:sp>
      <p:sp>
        <p:nvSpPr>
          <p:cNvPr id="2" name="TextBox 1">
            <a:extLst>
              <a:ext uri="{FF2B5EF4-FFF2-40B4-BE49-F238E27FC236}">
                <a16:creationId xmlns:a16="http://schemas.microsoft.com/office/drawing/2014/main" id="{4AA73978-0C31-0339-62DB-926941E02792}"/>
              </a:ext>
            </a:extLst>
          </p:cNvPr>
          <p:cNvSpPr txBox="1"/>
          <p:nvPr/>
        </p:nvSpPr>
        <p:spPr>
          <a:xfrm>
            <a:off x="320675" y="417513"/>
            <a:ext cx="8534400" cy="5262562"/>
          </a:xfrm>
          <a:prstGeom prst="rect">
            <a:avLst/>
          </a:prstGeom>
          <a:noFill/>
          <a:ln>
            <a:solidFill>
              <a:schemeClr val="tx2"/>
            </a:solidFill>
          </a:ln>
        </p:spPr>
        <p:txBody>
          <a:bodyPr>
            <a:spAutoFit/>
          </a:bodyPr>
          <a:lstStyle/>
          <a:p>
            <a:pPr algn="just">
              <a:defRPr/>
            </a:pPr>
            <a:r>
              <a:rPr lang="en-US" sz="2800" b="1" u="sng" dirty="0">
                <a:solidFill>
                  <a:srgbClr val="FF0000"/>
                </a:solidFill>
                <a:latin typeface="Garamond" panose="02020404030301010803" pitchFamily="18" charset="0"/>
              </a:rPr>
              <a:t>Characteristics of Centralized System </a:t>
            </a:r>
            <a:endParaRPr lang="en-US" sz="2800" u="sng" dirty="0">
              <a:solidFill>
                <a:srgbClr val="FF0000"/>
              </a:solidFill>
              <a:latin typeface="Garamond" panose="02020404030301010803" pitchFamily="18" charset="0"/>
            </a:endParaRPr>
          </a:p>
          <a:p>
            <a:pPr algn="just">
              <a:defRPr/>
            </a:pPr>
            <a:r>
              <a:rPr lang="en-US" sz="2800" b="1" dirty="0">
                <a:solidFill>
                  <a:srgbClr val="273239"/>
                </a:solidFill>
                <a:latin typeface="Garamond" panose="02020404030301010803" pitchFamily="18" charset="0"/>
              </a:rPr>
              <a:t>Presence of a global clock:</a:t>
            </a:r>
            <a:r>
              <a:rPr lang="en-US" sz="2800" dirty="0">
                <a:solidFill>
                  <a:srgbClr val="273239"/>
                </a:solidFill>
                <a:latin typeface="Garamond" panose="02020404030301010803" pitchFamily="18" charset="0"/>
              </a:rPr>
              <a:t> As the entire system consists of a central node(a server/ a master) and many client nodes(a computer/ a slave), all client nodes sync up with the global clock(the clock of the central node). </a:t>
            </a:r>
          </a:p>
          <a:p>
            <a:pPr algn="just">
              <a:defRPr/>
            </a:pPr>
            <a:r>
              <a:rPr lang="en-US" sz="2800" b="1" dirty="0">
                <a:solidFill>
                  <a:srgbClr val="273239"/>
                </a:solidFill>
                <a:latin typeface="Garamond" panose="02020404030301010803" pitchFamily="18" charset="0"/>
              </a:rPr>
              <a:t>One single central unit:</a:t>
            </a:r>
            <a:r>
              <a:rPr lang="en-US" sz="2800" dirty="0">
                <a:solidFill>
                  <a:srgbClr val="273239"/>
                </a:solidFill>
                <a:latin typeface="Garamond" panose="02020404030301010803" pitchFamily="18" charset="0"/>
              </a:rPr>
              <a:t> One single central unit which serves/coordinates all the other nodes in the system. </a:t>
            </a:r>
          </a:p>
          <a:p>
            <a:pPr algn="just">
              <a:defRPr/>
            </a:pPr>
            <a:r>
              <a:rPr lang="en-US" sz="2800" b="1" dirty="0">
                <a:solidFill>
                  <a:srgbClr val="273239"/>
                </a:solidFill>
                <a:latin typeface="Garamond" panose="02020404030301010803" pitchFamily="18" charset="0"/>
              </a:rPr>
              <a:t>Dependent failure of components:</a:t>
            </a:r>
            <a:r>
              <a:rPr lang="en-US" sz="2800" dirty="0">
                <a:solidFill>
                  <a:srgbClr val="273239"/>
                </a:solidFill>
                <a:latin typeface="Garamond" panose="02020404030301010803" pitchFamily="18" charset="0"/>
              </a:rPr>
              <a:t> Central node failure causes the </a:t>
            </a:r>
            <a:r>
              <a:rPr lang="en-US" sz="2800" b="1" dirty="0">
                <a:solidFill>
                  <a:srgbClr val="273239"/>
                </a:solidFill>
                <a:latin typeface="Garamond" panose="02020404030301010803" pitchFamily="18" charset="0"/>
              </a:rPr>
              <a:t>entire system to fail. </a:t>
            </a:r>
            <a:r>
              <a:rPr lang="en-US" sz="2800" dirty="0">
                <a:solidFill>
                  <a:srgbClr val="273239"/>
                </a:solidFill>
                <a:latin typeface="Garamond" panose="02020404030301010803" pitchFamily="18" charset="0"/>
              </a:rPr>
              <a:t>This makes sense because when the server is down, no other entity is there to send/receive responses/requests. </a:t>
            </a:r>
          </a:p>
          <a:p>
            <a:pPr marL="457200" indent="-457200" algn="just">
              <a:buFont typeface="Arial" panose="020B0604020202020204" pitchFamily="34" charset="0"/>
              <a:buChar char="•"/>
              <a:defRPr/>
            </a:pPr>
            <a:endParaRPr lang="en-US" sz="2800" dirty="0">
              <a:solidFill>
                <a:srgbClr val="273239"/>
              </a:solidFill>
              <a:latin typeface="urw-din"/>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IN" altLang="en-US" sz="2800" dirty="0"/>
              <a:t>Wallet software</a:t>
            </a:r>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323528" y="548680"/>
            <a:ext cx="8550629" cy="6048672"/>
          </a:xfrm>
          <a:ln>
            <a:solidFill>
              <a:schemeClr val="tx2"/>
            </a:solidFill>
          </a:ln>
        </p:spPr>
        <p:txBody>
          <a:bodyPr/>
          <a:lstStyle/>
          <a:p>
            <a:pPr algn="just"/>
            <a:r>
              <a:rPr lang="en-US" sz="2400" b="0" i="0" dirty="0">
                <a:effectLst/>
                <a:latin typeface="Georgia" panose="02040502050405020303" pitchFamily="18" charset="0"/>
              </a:rPr>
              <a:t>A software wallet is like a </a:t>
            </a:r>
            <a:r>
              <a:rPr lang="en-US" sz="2400" b="1" i="0" dirty="0">
                <a:effectLst/>
                <a:latin typeface="Georgia" panose="02040502050405020303" pitchFamily="18" charset="0"/>
              </a:rPr>
              <a:t>digital bank account </a:t>
            </a:r>
            <a:r>
              <a:rPr lang="en-US" sz="2400" b="0" i="0" dirty="0">
                <a:effectLst/>
                <a:latin typeface="Georgia" panose="02040502050405020303" pitchFamily="18" charset="0"/>
              </a:rPr>
              <a:t>for your cryptocurrencies. </a:t>
            </a:r>
          </a:p>
          <a:p>
            <a:pPr algn="just"/>
            <a:r>
              <a:rPr lang="en-US" sz="2400" b="0" i="0" dirty="0">
                <a:effectLst/>
                <a:latin typeface="Georgia" panose="02040502050405020303" pitchFamily="18" charset="0"/>
              </a:rPr>
              <a:t>When you use a wallet, you are able to send, receive and manage your coins.</a:t>
            </a:r>
          </a:p>
          <a:p>
            <a:r>
              <a:rPr lang="en-US" altLang="en-US" sz="2400" dirty="0"/>
              <a:t>If </a:t>
            </a:r>
            <a:r>
              <a:rPr lang="en-US" altLang="en-US" sz="2400" dirty="0">
                <a:solidFill>
                  <a:srgbClr val="FF0000"/>
                </a:solidFill>
              </a:rPr>
              <a:t>storing your bitcoins locally</a:t>
            </a:r>
            <a:r>
              <a:rPr lang="en-US" altLang="en-US" sz="2400" dirty="0"/>
              <a:t>, you’d typically use </a:t>
            </a:r>
            <a:r>
              <a:rPr lang="en-US" altLang="en-US" sz="2400" b="1" dirty="0"/>
              <a:t>wallet software</a:t>
            </a:r>
            <a:r>
              <a:rPr lang="en-US" altLang="en-US" sz="2400" dirty="0"/>
              <a:t>, which is software that keeps track of your coins, manages the details of </a:t>
            </a:r>
            <a:r>
              <a:rPr lang="en-US" altLang="en-US" sz="2400" b="1" dirty="0"/>
              <a:t>your keys</a:t>
            </a:r>
            <a:r>
              <a:rPr lang="en-US" altLang="en-US" sz="2400" dirty="0"/>
              <a:t>, and makes things convenient with the best </a:t>
            </a:r>
            <a:r>
              <a:rPr lang="en-US" altLang="en-US" sz="2400" b="1" dirty="0"/>
              <a:t>user interface</a:t>
            </a:r>
            <a:r>
              <a:rPr lang="en-US" altLang="en-US" sz="2400" dirty="0"/>
              <a:t>.</a:t>
            </a:r>
          </a:p>
          <a:p>
            <a:r>
              <a:rPr lang="en-US" altLang="en-US" sz="2400" dirty="0"/>
              <a:t>Wallet software is especially useful because you want to use a </a:t>
            </a:r>
            <a:r>
              <a:rPr lang="en-US" altLang="en-US" sz="2400" b="1" i="1" dirty="0"/>
              <a:t>lot of different addresses </a:t>
            </a:r>
            <a:r>
              <a:rPr lang="en-US" altLang="en-US" sz="2400" dirty="0"/>
              <a:t>with </a:t>
            </a:r>
            <a:r>
              <a:rPr lang="en-US" altLang="en-US" sz="2400" b="1" i="1" dirty="0"/>
              <a:t>different keys </a:t>
            </a:r>
            <a:r>
              <a:rPr lang="en-US" altLang="en-US" sz="2400" dirty="0"/>
              <a:t>associated with them.</a:t>
            </a:r>
          </a:p>
          <a:p>
            <a:pPr algn="just"/>
            <a:endParaRPr lang="en-US" altLang="en-US" sz="2800" dirty="0">
              <a:latin typeface="Georgia" panose="02040502050405020303" pitchFamily="18" charset="0"/>
            </a:endParaRPr>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60</a:t>
            </a:fld>
            <a:endParaRPr lang="en-US" altLang="en-US" sz="1400" dirty="0">
              <a:solidFill>
                <a:srgbClr val="FF3300"/>
              </a:solidFill>
              <a:latin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27332971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323529" y="132668"/>
            <a:ext cx="8568952" cy="6725331"/>
          </a:xfrm>
          <a:ln>
            <a:solidFill>
              <a:schemeClr val="tx2"/>
            </a:solidFill>
          </a:ln>
        </p:spPr>
        <p:txBody>
          <a:bodyPr/>
          <a:lstStyle/>
          <a:p>
            <a:r>
              <a:rPr lang="en-US" altLang="en-US" sz="2400" dirty="0"/>
              <a:t>Wallet software gives you a </a:t>
            </a:r>
            <a:r>
              <a:rPr lang="en-US" altLang="en-US" sz="2400" b="1" dirty="0"/>
              <a:t>simple interface </a:t>
            </a:r>
            <a:r>
              <a:rPr lang="en-US" altLang="en-US" sz="2400" dirty="0"/>
              <a:t>that tells you how much is in your wallet.</a:t>
            </a:r>
            <a:endParaRPr lang="en-IN" altLang="en-US" sz="2400" dirty="0"/>
          </a:p>
          <a:p>
            <a:pPr algn="just"/>
            <a:r>
              <a:rPr lang="en-US" altLang="en-US" sz="2400" dirty="0"/>
              <a:t>A software wallet is a program that you install on your computer. It might seem like you </a:t>
            </a:r>
            <a:r>
              <a:rPr lang="en-US" altLang="en-US" sz="2400" b="1" dirty="0"/>
              <a:t>store your coins </a:t>
            </a:r>
            <a:r>
              <a:rPr lang="en-US" altLang="en-US" sz="2400" dirty="0"/>
              <a:t>on your computer, but that’s not the case.</a:t>
            </a:r>
          </a:p>
          <a:p>
            <a:pPr algn="just"/>
            <a:r>
              <a:rPr lang="en-US" altLang="en-US" sz="2400" dirty="0"/>
              <a:t> You should see your wallet as a sort of </a:t>
            </a:r>
            <a:r>
              <a:rPr lang="en-US" altLang="en-US" sz="2400" b="1" dirty="0"/>
              <a:t>keychain</a:t>
            </a:r>
            <a:r>
              <a:rPr lang="en-US" altLang="en-US" sz="2400" dirty="0"/>
              <a:t> that stores the </a:t>
            </a:r>
            <a:r>
              <a:rPr lang="en-US" altLang="en-US" sz="2400" b="1" dirty="0">
                <a:solidFill>
                  <a:srgbClr val="FF0000"/>
                </a:solidFill>
              </a:rPr>
              <a:t>keys</a:t>
            </a:r>
            <a:r>
              <a:rPr lang="en-US" altLang="en-US" sz="2400" dirty="0"/>
              <a:t> that give you access to your coins.</a:t>
            </a:r>
          </a:p>
          <a:p>
            <a:pPr algn="just"/>
            <a:r>
              <a:rPr lang="en-US" altLang="en-US" sz="2400" dirty="0"/>
              <a:t>A wallet generates a seed phrase (or recovery seed), which is usually a series of 12 or 24 randomly generated words. </a:t>
            </a:r>
          </a:p>
          <a:p>
            <a:pPr algn="just"/>
            <a:r>
              <a:rPr lang="en-US" altLang="en-US" sz="2400" dirty="0"/>
              <a:t>Those words form a unique combination (like a password) that you can use to prove ownership of your coins. With these words, you can gain access to your coins from any kind of wallet</a:t>
            </a:r>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61</a:t>
            </a:fld>
            <a:endParaRPr lang="en-US" altLang="en-US" sz="1400" dirty="0">
              <a:solidFill>
                <a:srgbClr val="FF3300"/>
              </a:solidFill>
              <a:latin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26209366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IN" altLang="en-US" sz="2800" dirty="0"/>
              <a:t>Wallet software</a:t>
            </a:r>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457200" y="548680"/>
            <a:ext cx="8416957" cy="6048672"/>
          </a:xfrm>
          <a:ln>
            <a:solidFill>
              <a:schemeClr val="tx2"/>
            </a:solidFill>
          </a:ln>
        </p:spPr>
        <p:txBody>
          <a:bodyPr/>
          <a:lstStyle/>
          <a:p>
            <a:pPr marL="0" indent="0" algn="just">
              <a:buNone/>
            </a:pPr>
            <a:r>
              <a:rPr lang="en-US" altLang="en-US" sz="2400" b="1" u="sng" dirty="0"/>
              <a:t>Note:</a:t>
            </a:r>
          </a:p>
          <a:p>
            <a:pPr marL="0" indent="0" algn="just">
              <a:buNone/>
            </a:pPr>
            <a:r>
              <a:rPr lang="en-US" altLang="en-US" sz="2400" dirty="0"/>
              <a:t>Software used when bitcoins are stored locally on a device</a:t>
            </a:r>
          </a:p>
          <a:p>
            <a:pPr algn="just"/>
            <a:r>
              <a:rPr lang="en-US" altLang="en-US" sz="2400" dirty="0"/>
              <a:t>Wallet software </a:t>
            </a:r>
            <a:r>
              <a:rPr lang="en-US" altLang="en-US" sz="2400" b="1" dirty="0"/>
              <a:t>-&gt;</a:t>
            </a:r>
            <a:r>
              <a:rPr lang="en-US" altLang="en-US" sz="2400" dirty="0"/>
              <a:t> </a:t>
            </a:r>
            <a:r>
              <a:rPr lang="en-US" altLang="en-US" sz="2400" b="1" dirty="0"/>
              <a:t>Pros</a:t>
            </a:r>
          </a:p>
          <a:p>
            <a:pPr lvl="1" algn="just">
              <a:buFont typeface="Wingdings" panose="05000000000000000000" pitchFamily="2" charset="2"/>
              <a:buChar char="ü"/>
            </a:pPr>
            <a:r>
              <a:rPr lang="en-US" altLang="en-US" sz="2400" dirty="0"/>
              <a:t>software that: Keeps track of your coins.</a:t>
            </a:r>
          </a:p>
          <a:p>
            <a:pPr lvl="1" algn="just">
              <a:buFont typeface="Wingdings" panose="05000000000000000000" pitchFamily="2" charset="2"/>
              <a:buChar char="ü"/>
            </a:pPr>
            <a:r>
              <a:rPr lang="en-US" altLang="en-US" sz="2400" dirty="0"/>
              <a:t>Manage details of your keys.</a:t>
            </a:r>
          </a:p>
          <a:p>
            <a:pPr lvl="1" algn="just">
              <a:buFont typeface="Wingdings" panose="05000000000000000000" pitchFamily="2" charset="2"/>
              <a:buChar char="ü"/>
            </a:pPr>
            <a:r>
              <a:rPr lang="en-US" altLang="en-US" sz="2400" dirty="0"/>
              <a:t>Provides a nice user interface.</a:t>
            </a:r>
          </a:p>
          <a:p>
            <a:pPr algn="just"/>
            <a:endParaRPr lang="en-US" altLang="en-US" sz="2400" dirty="0"/>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62</a:t>
            </a:fld>
            <a:endParaRPr lang="en-US" altLang="en-US" sz="1400" dirty="0">
              <a:solidFill>
                <a:srgbClr val="FF3300"/>
              </a:solidFill>
              <a:latin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35241223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IN" altLang="en-US" sz="2800" dirty="0"/>
              <a:t>Wallet</a:t>
            </a:r>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457200" y="548680"/>
            <a:ext cx="8416957" cy="6048672"/>
          </a:xfrm>
          <a:ln>
            <a:solidFill>
              <a:schemeClr val="tx2"/>
            </a:solidFill>
          </a:ln>
        </p:spPr>
        <p:txBody>
          <a:bodyPr/>
          <a:lstStyle/>
          <a:p>
            <a:pPr marL="0" indent="0" algn="just">
              <a:buNone/>
            </a:pPr>
            <a:r>
              <a:rPr lang="en-US" altLang="en-US" sz="2800" b="1" dirty="0"/>
              <a:t>Which software wallets are there?</a:t>
            </a:r>
          </a:p>
          <a:p>
            <a:pPr algn="just"/>
            <a:r>
              <a:rPr lang="en-US" altLang="en-US" sz="2400" dirty="0"/>
              <a:t>There are different types of software wallets</a:t>
            </a:r>
          </a:p>
          <a:p>
            <a:pPr algn="just"/>
            <a:r>
              <a:rPr lang="en-US" altLang="en-US" sz="2400" dirty="0"/>
              <a:t> Let us explain which types there are and what you could use them for.</a:t>
            </a:r>
          </a:p>
          <a:p>
            <a:pPr marL="0" indent="0" algn="just">
              <a:buNone/>
            </a:pPr>
            <a:r>
              <a:rPr lang="en-US" altLang="en-US" sz="2400" b="1" u="sng" dirty="0"/>
              <a:t>Note:</a:t>
            </a:r>
            <a:r>
              <a:rPr lang="en-US" altLang="en-US" sz="2400" b="1" dirty="0"/>
              <a:t> W</a:t>
            </a:r>
            <a:r>
              <a:rPr lang="en-US" altLang="en-US" sz="2400" dirty="0"/>
              <a:t>hen you would like to download a software wallet on your PC or Mac, make sure to download it from the official website of the wallet provider. If you download it from a different website, the software could be infected with malware by hackers.</a:t>
            </a:r>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63</a:t>
            </a:fld>
            <a:endParaRPr lang="en-US" altLang="en-US" sz="1400" dirty="0">
              <a:solidFill>
                <a:srgbClr val="FF3300"/>
              </a:solidFill>
              <a:latin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25903668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IN" altLang="en-US" sz="2800" dirty="0"/>
              <a:t>Software Wallet - Example</a:t>
            </a:r>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457200" y="548680"/>
            <a:ext cx="8416957" cy="6156920"/>
          </a:xfrm>
          <a:ln>
            <a:solidFill>
              <a:schemeClr val="tx2"/>
            </a:solidFill>
          </a:ln>
        </p:spPr>
        <p:txBody>
          <a:bodyPr/>
          <a:lstStyle/>
          <a:p>
            <a:pPr marL="0" indent="0" algn="just">
              <a:buNone/>
            </a:pPr>
            <a:r>
              <a:rPr lang="en-US" sz="2400" b="1" i="0" dirty="0">
                <a:solidFill>
                  <a:srgbClr val="333B43"/>
                </a:solidFill>
                <a:effectLst/>
                <a:latin typeface="GT-Walsheim-medium"/>
              </a:rPr>
              <a:t>Exodus: supports bitcoin, </a:t>
            </a:r>
            <a:r>
              <a:rPr lang="en-US" sz="2400" b="1" i="0" dirty="0" err="1">
                <a:solidFill>
                  <a:srgbClr val="333B43"/>
                </a:solidFill>
                <a:effectLst/>
                <a:latin typeface="GT-Walsheim-medium"/>
              </a:rPr>
              <a:t>litecoin</a:t>
            </a:r>
            <a:r>
              <a:rPr lang="en-US" sz="2400" b="1" i="0" dirty="0">
                <a:solidFill>
                  <a:srgbClr val="333B43"/>
                </a:solidFill>
                <a:effectLst/>
                <a:latin typeface="GT-Walsheim-medium"/>
              </a:rPr>
              <a:t>, ether, XRP, and bitcoin cash</a:t>
            </a:r>
          </a:p>
          <a:p>
            <a:pPr algn="just"/>
            <a:r>
              <a:rPr lang="en-US" sz="2300" b="0" i="0" dirty="0">
                <a:effectLst/>
                <a:latin typeface="Garamond" panose="02020404030301010803" pitchFamily="18" charset="0"/>
              </a:rPr>
              <a:t>One of the best-known and most used software wallets is </a:t>
            </a:r>
            <a:r>
              <a:rPr lang="en-US" sz="2300" b="1" i="0" dirty="0">
                <a:effectLst/>
                <a:latin typeface="Garamond" panose="02020404030301010803" pitchFamily="18" charset="0"/>
              </a:rPr>
              <a:t>Exodus</a:t>
            </a:r>
            <a:r>
              <a:rPr lang="en-US" sz="2300" b="0" i="0" dirty="0">
                <a:effectLst/>
                <a:latin typeface="Garamond" panose="02020404030301010803" pitchFamily="18" charset="0"/>
              </a:rPr>
              <a:t>. </a:t>
            </a:r>
          </a:p>
          <a:p>
            <a:pPr algn="just"/>
            <a:r>
              <a:rPr lang="en-US" sz="2300" b="0" i="0" dirty="0">
                <a:effectLst/>
                <a:latin typeface="Garamond" panose="02020404030301010803" pitchFamily="18" charset="0"/>
              </a:rPr>
              <a:t>This wallet allows you to store and manage multiple coins simultaneously. </a:t>
            </a:r>
          </a:p>
          <a:p>
            <a:pPr algn="just"/>
            <a:r>
              <a:rPr lang="en-US" sz="2300" b="0" i="0" dirty="0">
                <a:effectLst/>
                <a:latin typeface="Garamond" panose="02020404030301010803" pitchFamily="18" charset="0"/>
              </a:rPr>
              <a:t>The wallet supports bitcoin, </a:t>
            </a:r>
            <a:r>
              <a:rPr lang="en-US" sz="2300" b="0" i="0" dirty="0" err="1">
                <a:effectLst/>
                <a:latin typeface="Garamond" panose="02020404030301010803" pitchFamily="18" charset="0"/>
              </a:rPr>
              <a:t>litecoin</a:t>
            </a:r>
            <a:r>
              <a:rPr lang="en-US" sz="2300" b="0" i="0" dirty="0">
                <a:effectLst/>
                <a:latin typeface="Garamond" panose="02020404030301010803" pitchFamily="18" charset="0"/>
              </a:rPr>
              <a:t>, ripple, and ether amongst other coins. For example various tokens on the Ethereum network </a:t>
            </a:r>
            <a:r>
              <a:rPr lang="en-US" sz="2300" b="1" i="0" dirty="0">
                <a:effectLst/>
                <a:latin typeface="Garamond" panose="02020404030301010803" pitchFamily="18" charset="0"/>
              </a:rPr>
              <a:t>(ERC-20 tokens).</a:t>
            </a:r>
          </a:p>
          <a:p>
            <a:pPr algn="just"/>
            <a:r>
              <a:rPr lang="en-US" sz="2300" b="0" i="0" dirty="0">
                <a:effectLst/>
                <a:latin typeface="Garamond" panose="02020404030301010803" pitchFamily="18" charset="0"/>
              </a:rPr>
              <a:t>The Exodus wallet combines functionality with ease of use. </a:t>
            </a:r>
          </a:p>
          <a:p>
            <a:pPr algn="just"/>
            <a:r>
              <a:rPr lang="en-US" sz="2300" b="0" i="0" dirty="0">
                <a:effectLst/>
                <a:latin typeface="Garamond" panose="02020404030301010803" pitchFamily="18" charset="0"/>
              </a:rPr>
              <a:t>The developers have paid a lot of attention to the graphic aspect, which </a:t>
            </a:r>
            <a:r>
              <a:rPr lang="en-US" sz="2300" b="1" i="0" dirty="0">
                <a:effectLst/>
                <a:latin typeface="Garamond" panose="02020404030301010803" pitchFamily="18" charset="0"/>
              </a:rPr>
              <a:t>reflects in the design</a:t>
            </a:r>
            <a:r>
              <a:rPr lang="en-US" sz="2300" b="0" i="0" dirty="0">
                <a:effectLst/>
                <a:latin typeface="Garamond" panose="02020404030301010803" pitchFamily="18" charset="0"/>
              </a:rPr>
              <a:t>. The interface looks clear and structured. And you can download it free of charge.</a:t>
            </a:r>
          </a:p>
          <a:p>
            <a:pPr marL="0" indent="0" algn="just">
              <a:buNone/>
            </a:pPr>
            <a:endParaRPr lang="en-US" altLang="en-US" sz="2400" dirty="0"/>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64</a:t>
            </a:fld>
            <a:endParaRPr lang="en-US" altLang="en-US" sz="1400" dirty="0">
              <a:solidFill>
                <a:srgbClr val="FF3300"/>
              </a:solidFill>
              <a:latin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42569614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IN" altLang="en-US" sz="2800" dirty="0"/>
              <a:t>Software Wallet – Reference website</a:t>
            </a:r>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457200" y="548680"/>
            <a:ext cx="8416957" cy="6156920"/>
          </a:xfrm>
          <a:ln>
            <a:solidFill>
              <a:schemeClr val="tx2"/>
            </a:solidFill>
          </a:ln>
        </p:spPr>
        <p:txBody>
          <a:bodyPr/>
          <a:lstStyle/>
          <a:p>
            <a:pPr marL="0" indent="0" algn="just">
              <a:buNone/>
            </a:pPr>
            <a:r>
              <a:rPr lang="en-US" altLang="en-US" sz="2400" b="1" dirty="0"/>
              <a:t>https://www.exodus.com/</a:t>
            </a:r>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65</a:t>
            </a:fld>
            <a:endParaRPr lang="en-US" altLang="en-US" sz="1400" dirty="0">
              <a:solidFill>
                <a:srgbClr val="FF3300"/>
              </a:solidFill>
              <a:latin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6200064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IN" altLang="en-US" sz="2800" dirty="0"/>
              <a:t>Hot storage Cold storage</a:t>
            </a:r>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457200" y="548680"/>
            <a:ext cx="8416957" cy="6048672"/>
          </a:xfrm>
          <a:ln>
            <a:solidFill>
              <a:schemeClr val="tx2"/>
            </a:solidFill>
          </a:ln>
        </p:spPr>
        <p:txBody>
          <a:bodyPr/>
          <a:lstStyle/>
          <a:p>
            <a:pPr algn="just"/>
            <a:r>
              <a:rPr lang="en-US" sz="2800" b="0" i="0" dirty="0">
                <a:solidFill>
                  <a:srgbClr val="262626"/>
                </a:solidFill>
                <a:effectLst/>
              </a:rPr>
              <a:t>There are two types of </a:t>
            </a:r>
            <a:r>
              <a:rPr lang="en-US" sz="2800" b="1" i="0" dirty="0">
                <a:solidFill>
                  <a:srgbClr val="262626"/>
                </a:solidFill>
                <a:effectLst/>
              </a:rPr>
              <a:t>storage options </a:t>
            </a:r>
            <a:r>
              <a:rPr lang="en-US" sz="2800" b="0" i="0" dirty="0">
                <a:solidFill>
                  <a:srgbClr val="262626"/>
                </a:solidFill>
                <a:effectLst/>
              </a:rPr>
              <a:t>for crypto wallets, depending on preference</a:t>
            </a:r>
            <a:r>
              <a:rPr lang="en-US" sz="2800" b="1" i="1" dirty="0">
                <a:solidFill>
                  <a:srgbClr val="262626"/>
                </a:solidFill>
                <a:effectLst/>
              </a:rPr>
              <a:t>: "hot" storage and "cold" storage</a:t>
            </a:r>
            <a:r>
              <a:rPr lang="en-US" sz="2800" b="0" i="0" dirty="0">
                <a:solidFill>
                  <a:srgbClr val="262626"/>
                </a:solidFill>
                <a:effectLst/>
              </a:rPr>
              <a:t>.</a:t>
            </a:r>
          </a:p>
          <a:p>
            <a:pPr algn="just"/>
            <a:r>
              <a:rPr lang="en-US" sz="2400" b="1" i="0" dirty="0">
                <a:solidFill>
                  <a:srgbClr val="0070C0"/>
                </a:solidFill>
                <a:effectLst/>
              </a:rPr>
              <a:t>Hot storage </a:t>
            </a:r>
            <a:r>
              <a:rPr lang="en-US" sz="2400" b="0" i="0" dirty="0">
                <a:solidFill>
                  <a:srgbClr val="262626"/>
                </a:solidFill>
                <a:effectLst/>
              </a:rPr>
              <a:t>is an app or platform that is </a:t>
            </a:r>
            <a:r>
              <a:rPr lang="en-US" sz="2400" b="1" i="1" dirty="0">
                <a:solidFill>
                  <a:srgbClr val="262626"/>
                </a:solidFill>
                <a:effectLst/>
              </a:rPr>
              <a:t>connected to the internet (online) and cryptocurrency network.</a:t>
            </a:r>
          </a:p>
          <a:p>
            <a:pPr algn="just"/>
            <a:r>
              <a:rPr lang="en-US" sz="2400" dirty="0">
                <a:solidFill>
                  <a:srgbClr val="262626"/>
                </a:solidFill>
              </a:rPr>
              <a:t>A </a:t>
            </a:r>
            <a:r>
              <a:rPr lang="en-US" sz="2400" b="1" dirty="0">
                <a:solidFill>
                  <a:srgbClr val="0070C0"/>
                </a:solidFill>
              </a:rPr>
              <a:t>hot wallet </a:t>
            </a:r>
            <a:r>
              <a:rPr lang="en-US" sz="2400" dirty="0">
                <a:solidFill>
                  <a:srgbClr val="262626"/>
                </a:solidFill>
              </a:rPr>
              <a:t>is easy to use on an exchange and is meant for </a:t>
            </a:r>
            <a:r>
              <a:rPr lang="en-US" sz="2400" b="1" dirty="0">
                <a:solidFill>
                  <a:srgbClr val="262626"/>
                </a:solidFill>
              </a:rPr>
              <a:t>everyday </a:t>
            </a:r>
            <a:r>
              <a:rPr lang="en-US" sz="2400" dirty="0">
                <a:solidFill>
                  <a:srgbClr val="262626"/>
                </a:solidFill>
              </a:rPr>
              <a:t>cryptocurrency transactions. </a:t>
            </a:r>
          </a:p>
          <a:p>
            <a:pPr algn="just"/>
            <a:r>
              <a:rPr lang="en-US" sz="2400" dirty="0">
                <a:solidFill>
                  <a:srgbClr val="262626"/>
                </a:solidFill>
              </a:rPr>
              <a:t>It is used to send and receive cryptocurrency with a few clicks on the </a:t>
            </a:r>
            <a:r>
              <a:rPr lang="en-US" sz="2400" b="1" dirty="0">
                <a:solidFill>
                  <a:srgbClr val="262626"/>
                </a:solidFill>
              </a:rPr>
              <a:t>phone or computer</a:t>
            </a:r>
          </a:p>
          <a:p>
            <a:pPr algn="just"/>
            <a:endParaRPr lang="en-US" b="0" i="0" dirty="0">
              <a:solidFill>
                <a:srgbClr val="262626"/>
              </a:solidFill>
              <a:effectLst/>
            </a:endParaRPr>
          </a:p>
          <a:p>
            <a:pPr marL="0" indent="0" algn="just">
              <a:buNone/>
            </a:pPr>
            <a:endParaRPr lang="en-US" dirty="0">
              <a:solidFill>
                <a:srgbClr val="262626"/>
              </a:solidFill>
            </a:endParaRPr>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66</a:t>
            </a:fld>
            <a:endParaRPr lang="en-US" altLang="en-US" sz="1400" dirty="0">
              <a:solidFill>
                <a:srgbClr val="FF3300"/>
              </a:solidFill>
              <a:latin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32103070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IN" altLang="en-US" sz="2800" dirty="0"/>
              <a:t>Hot storage Cold storage</a:t>
            </a:r>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323528" y="548680"/>
            <a:ext cx="8668072" cy="6156920"/>
          </a:xfrm>
          <a:ln>
            <a:solidFill>
              <a:schemeClr val="tx2"/>
            </a:solidFill>
          </a:ln>
        </p:spPr>
        <p:txBody>
          <a:bodyPr/>
          <a:lstStyle/>
          <a:p>
            <a:pPr algn="just"/>
            <a:r>
              <a:rPr lang="en-US" sz="2100" b="1" i="0" dirty="0">
                <a:solidFill>
                  <a:srgbClr val="0070C0"/>
                </a:solidFill>
                <a:effectLst/>
              </a:rPr>
              <a:t>Cold wallets </a:t>
            </a:r>
            <a:r>
              <a:rPr lang="en-US" sz="2100" b="0" i="0" dirty="0">
                <a:solidFill>
                  <a:srgbClr val="273239"/>
                </a:solidFill>
                <a:effectLst/>
              </a:rPr>
              <a:t>otherwise known as Cold Storage, are responsible for storing </a:t>
            </a:r>
            <a:r>
              <a:rPr lang="en-US" sz="2100" b="1" i="0" dirty="0">
                <a:solidFill>
                  <a:srgbClr val="273239"/>
                </a:solidFill>
                <a:effectLst/>
              </a:rPr>
              <a:t>private keys </a:t>
            </a:r>
            <a:r>
              <a:rPr lang="en-US" sz="2100" b="0" i="0" dirty="0">
                <a:solidFill>
                  <a:srgbClr val="273239"/>
                </a:solidFill>
                <a:effectLst/>
              </a:rPr>
              <a:t>in an </a:t>
            </a:r>
            <a:r>
              <a:rPr lang="en-US" sz="2100" b="1" i="0" dirty="0">
                <a:solidFill>
                  <a:srgbClr val="FF0000"/>
                </a:solidFill>
                <a:effectLst/>
              </a:rPr>
              <a:t>offline environment.</a:t>
            </a:r>
          </a:p>
          <a:p>
            <a:pPr algn="just"/>
            <a:r>
              <a:rPr lang="en-US" sz="2100" b="1" dirty="0">
                <a:solidFill>
                  <a:srgbClr val="0070C0"/>
                </a:solidFill>
              </a:rPr>
              <a:t>C</a:t>
            </a:r>
            <a:r>
              <a:rPr lang="en-US" sz="2100" b="1" i="0" dirty="0">
                <a:solidFill>
                  <a:srgbClr val="0070C0"/>
                </a:solidFill>
                <a:effectLst/>
              </a:rPr>
              <a:t>old storage </a:t>
            </a:r>
            <a:r>
              <a:rPr lang="en-US" sz="2100" b="0" i="0" dirty="0">
                <a:solidFill>
                  <a:srgbClr val="262626"/>
                </a:solidFill>
                <a:effectLst/>
              </a:rPr>
              <a:t>is </a:t>
            </a:r>
            <a:r>
              <a:rPr lang="en-US" sz="2100" b="1" i="1" dirty="0">
                <a:solidFill>
                  <a:srgbClr val="262626"/>
                </a:solidFill>
                <a:effectLst/>
              </a:rPr>
              <a:t>stored offline</a:t>
            </a:r>
            <a:r>
              <a:rPr lang="en-US" sz="2100" b="0" i="0" dirty="0">
                <a:solidFill>
                  <a:srgbClr val="262626"/>
                </a:solidFill>
                <a:effectLst/>
              </a:rPr>
              <a:t>, often through a </a:t>
            </a:r>
            <a:r>
              <a:rPr lang="en-US" sz="2100" b="1" i="0" dirty="0">
                <a:solidFill>
                  <a:srgbClr val="262626"/>
                </a:solidFill>
                <a:effectLst/>
              </a:rPr>
              <a:t>physical device </a:t>
            </a:r>
            <a:r>
              <a:rPr lang="en-US" sz="2100" b="0" i="0" dirty="0">
                <a:solidFill>
                  <a:srgbClr val="262626"/>
                </a:solidFill>
                <a:effectLst/>
              </a:rPr>
              <a:t>such as a </a:t>
            </a:r>
            <a:r>
              <a:rPr lang="en-US" sz="2100" b="1" i="0" dirty="0">
                <a:solidFill>
                  <a:srgbClr val="262626"/>
                </a:solidFill>
                <a:effectLst/>
              </a:rPr>
              <a:t>thumb drive</a:t>
            </a:r>
            <a:r>
              <a:rPr lang="en-US" sz="2100" b="0" i="0" dirty="0">
                <a:solidFill>
                  <a:srgbClr val="262626"/>
                </a:solidFill>
                <a:effectLst/>
              </a:rPr>
              <a:t>. </a:t>
            </a:r>
          </a:p>
          <a:p>
            <a:pPr algn="just"/>
            <a:r>
              <a:rPr lang="en-US" b="0" i="0" dirty="0">
                <a:solidFill>
                  <a:srgbClr val="262626"/>
                </a:solidFill>
                <a:effectLst/>
              </a:rPr>
              <a:t>Crypto transactions with cold wallets generally involve a </a:t>
            </a:r>
            <a:r>
              <a:rPr lang="en-US" b="1" i="0" dirty="0">
                <a:solidFill>
                  <a:srgbClr val="262626"/>
                </a:solidFill>
                <a:effectLst/>
              </a:rPr>
              <a:t>signing process</a:t>
            </a:r>
            <a:r>
              <a:rPr lang="en-US" b="0" i="0" dirty="0">
                <a:solidFill>
                  <a:srgbClr val="262626"/>
                </a:solidFill>
                <a:effectLst/>
              </a:rPr>
              <a:t>. </a:t>
            </a:r>
          </a:p>
          <a:p>
            <a:pPr marL="0" indent="0" algn="just">
              <a:buNone/>
            </a:pPr>
            <a:r>
              <a:rPr lang="en-US" b="1" u="sng" dirty="0">
                <a:solidFill>
                  <a:srgbClr val="262626"/>
                </a:solidFill>
              </a:rPr>
              <a:t>Steps :</a:t>
            </a:r>
            <a:endParaRPr lang="en-US" b="1" i="0" u="sng" dirty="0">
              <a:solidFill>
                <a:srgbClr val="262626"/>
              </a:solidFill>
              <a:effectLst/>
            </a:endParaRPr>
          </a:p>
          <a:p>
            <a:pPr algn="just"/>
            <a:r>
              <a:rPr lang="en-US" sz="2300" b="0" i="0" dirty="0">
                <a:solidFill>
                  <a:srgbClr val="262626"/>
                </a:solidFill>
                <a:effectLst/>
              </a:rPr>
              <a:t>The transaction in the cold wallets </a:t>
            </a:r>
            <a:r>
              <a:rPr lang="en-US" sz="2300" b="1" i="0" dirty="0">
                <a:solidFill>
                  <a:srgbClr val="262626"/>
                </a:solidFill>
                <a:effectLst/>
              </a:rPr>
              <a:t>starts online </a:t>
            </a:r>
            <a:r>
              <a:rPr lang="en-US" sz="2300" b="0" i="0" dirty="0">
                <a:solidFill>
                  <a:srgbClr val="262626"/>
                </a:solidFill>
                <a:effectLst/>
              </a:rPr>
              <a:t>and then </a:t>
            </a:r>
            <a:r>
              <a:rPr lang="en-US" sz="2300" b="0" i="0" dirty="0">
                <a:solidFill>
                  <a:srgbClr val="FF0000"/>
                </a:solidFill>
                <a:effectLst/>
              </a:rPr>
              <a:t>shifts </a:t>
            </a:r>
            <a:r>
              <a:rPr lang="en-US" sz="2300" b="0" i="0" dirty="0">
                <a:solidFill>
                  <a:srgbClr val="262626"/>
                </a:solidFill>
                <a:effectLst/>
              </a:rPr>
              <a:t>to the </a:t>
            </a:r>
            <a:r>
              <a:rPr lang="en-US" sz="2300" b="1" i="0" dirty="0">
                <a:solidFill>
                  <a:srgbClr val="262626"/>
                </a:solidFill>
                <a:effectLst/>
              </a:rPr>
              <a:t>offline process </a:t>
            </a:r>
            <a:r>
              <a:rPr lang="en-US" sz="2300" b="0" i="0" dirty="0">
                <a:solidFill>
                  <a:srgbClr val="262626"/>
                </a:solidFill>
                <a:effectLst/>
              </a:rPr>
              <a:t>and after completion of the </a:t>
            </a:r>
            <a:r>
              <a:rPr lang="en-US" sz="2300" b="1" i="0" dirty="0">
                <a:solidFill>
                  <a:srgbClr val="262626"/>
                </a:solidFill>
                <a:effectLst/>
              </a:rPr>
              <a:t>signing process,</a:t>
            </a:r>
            <a:r>
              <a:rPr lang="en-US" sz="2300" b="0" i="0" dirty="0">
                <a:solidFill>
                  <a:srgbClr val="262626"/>
                </a:solidFill>
                <a:effectLst/>
              </a:rPr>
              <a:t> the complete information of the transaction goes back to an </a:t>
            </a:r>
            <a:r>
              <a:rPr lang="en-US" sz="2300" b="1" i="0" dirty="0">
                <a:solidFill>
                  <a:srgbClr val="262626"/>
                </a:solidFill>
                <a:effectLst/>
              </a:rPr>
              <a:t>online network</a:t>
            </a:r>
            <a:r>
              <a:rPr lang="en-US" sz="2300" b="0" i="0" dirty="0">
                <a:solidFill>
                  <a:srgbClr val="262626"/>
                </a:solidFill>
                <a:effectLst/>
              </a:rPr>
              <a:t>. </a:t>
            </a:r>
          </a:p>
          <a:p>
            <a:pPr algn="just"/>
            <a:r>
              <a:rPr lang="en-US" sz="2300" b="0" i="0" dirty="0">
                <a:solidFill>
                  <a:srgbClr val="262626"/>
                </a:solidFill>
                <a:effectLst/>
              </a:rPr>
              <a:t>Cold Wallets have options such as </a:t>
            </a:r>
            <a:r>
              <a:rPr lang="en-US" sz="2300" b="1" i="0" dirty="0">
                <a:solidFill>
                  <a:srgbClr val="262626"/>
                </a:solidFill>
                <a:effectLst/>
              </a:rPr>
              <a:t>hardware wallets and paper wallets. </a:t>
            </a:r>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67</a:t>
            </a:fld>
            <a:endParaRPr lang="en-US" altLang="en-US" sz="1400" dirty="0">
              <a:solidFill>
                <a:srgbClr val="FF3300"/>
              </a:solidFill>
              <a:latin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7782851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5">
            <a:extLst>
              <a:ext uri="{FF2B5EF4-FFF2-40B4-BE49-F238E27FC236}">
                <a16:creationId xmlns:a16="http://schemas.microsoft.com/office/drawing/2014/main" id="{F0AE4E72-762F-3580-F412-E1BD086E28ED}"/>
              </a:ext>
            </a:extLst>
          </p:cNvPr>
          <p:cNvSpPr>
            <a:spLocks noGrp="1"/>
          </p:cNvSpPr>
          <p:nvPr>
            <p:ph type="title"/>
          </p:nvPr>
        </p:nvSpPr>
        <p:spPr>
          <a:xfrm>
            <a:off x="457200" y="-22225"/>
            <a:ext cx="8229600" cy="476250"/>
          </a:xfrm>
        </p:spPr>
        <p:txBody>
          <a:bodyPr/>
          <a:lstStyle/>
          <a:p>
            <a:r>
              <a:rPr lang="en-IN" altLang="en-US" dirty="0"/>
              <a:t>How to store cold information?</a:t>
            </a:r>
          </a:p>
        </p:txBody>
      </p:sp>
      <p:sp>
        <p:nvSpPr>
          <p:cNvPr id="64515" name="Content Placeholder 6">
            <a:extLst>
              <a:ext uri="{FF2B5EF4-FFF2-40B4-BE49-F238E27FC236}">
                <a16:creationId xmlns:a16="http://schemas.microsoft.com/office/drawing/2014/main" id="{D4AF2A75-31DB-5019-A85A-0FB51F68B83F}"/>
              </a:ext>
            </a:extLst>
          </p:cNvPr>
          <p:cNvSpPr>
            <a:spLocks noGrp="1"/>
          </p:cNvSpPr>
          <p:nvPr>
            <p:ph idx="1"/>
          </p:nvPr>
        </p:nvSpPr>
        <p:spPr>
          <a:xfrm>
            <a:off x="304800" y="454025"/>
            <a:ext cx="8686800" cy="6019800"/>
          </a:xfrm>
          <a:ln>
            <a:solidFill>
              <a:schemeClr val="tx1"/>
            </a:solidFill>
          </a:ln>
        </p:spPr>
        <p:txBody>
          <a:bodyPr/>
          <a:lstStyle/>
          <a:p>
            <a:r>
              <a:rPr lang="en-IN" altLang="en-US" dirty="0"/>
              <a:t>Information stored in the device, device locked in a safe</a:t>
            </a:r>
          </a:p>
          <a:p>
            <a:r>
              <a:rPr lang="en-IN" altLang="en-US" b="1" dirty="0">
                <a:solidFill>
                  <a:srgbClr val="FF0000"/>
                </a:solidFill>
              </a:rPr>
              <a:t>2</a:t>
            </a:r>
            <a:r>
              <a:rPr lang="en-IN" altLang="en-US" b="1" baseline="30000" dirty="0">
                <a:solidFill>
                  <a:srgbClr val="FF0000"/>
                </a:solidFill>
              </a:rPr>
              <a:t>nd</a:t>
            </a:r>
            <a:r>
              <a:rPr lang="en-IN" altLang="en-US" b="1" dirty="0">
                <a:solidFill>
                  <a:srgbClr val="FF0000"/>
                </a:solidFill>
              </a:rPr>
              <a:t> Method</a:t>
            </a:r>
            <a:r>
              <a:rPr lang="en-IN" altLang="en-US" dirty="0"/>
              <a:t>: </a:t>
            </a:r>
            <a:r>
              <a:rPr lang="en-IN" altLang="en-US" sz="2400" b="1" dirty="0"/>
              <a:t>Brain wallet,</a:t>
            </a:r>
            <a:r>
              <a:rPr lang="en-IN" altLang="en-US" dirty="0"/>
              <a:t> encrypt info under passphrase that user remembers  - online guessing – offline guessing; password cracking – random 80-bit number- </a:t>
            </a:r>
            <a:r>
              <a:rPr lang="en-US" altLang="en-US" dirty="0"/>
              <a:t>turning that number into a passphrase in such a way that different numbers result in different passphrases</a:t>
            </a:r>
            <a:endParaRPr lang="en-IN" altLang="en-US" dirty="0"/>
          </a:p>
          <a:p>
            <a:r>
              <a:rPr lang="en-IN" altLang="en-US" dirty="0">
                <a:solidFill>
                  <a:srgbClr val="FF0000"/>
                </a:solidFill>
              </a:rPr>
              <a:t>3</a:t>
            </a:r>
            <a:r>
              <a:rPr lang="en-IN" altLang="en-US" baseline="30000" dirty="0">
                <a:solidFill>
                  <a:srgbClr val="FF0000"/>
                </a:solidFill>
              </a:rPr>
              <a:t>rd</a:t>
            </a:r>
            <a:r>
              <a:rPr lang="en-IN" altLang="en-US" dirty="0">
                <a:solidFill>
                  <a:srgbClr val="FF0000"/>
                </a:solidFill>
              </a:rPr>
              <a:t> Method: </a:t>
            </a:r>
            <a:r>
              <a:rPr lang="en-IN" altLang="en-US" sz="2400" b="1" dirty="0"/>
              <a:t>Paper wallet</a:t>
            </a:r>
            <a:r>
              <a:rPr lang="en-IN" altLang="en-US" dirty="0"/>
              <a:t>, print info on a paper and lock the same - </a:t>
            </a:r>
            <a:r>
              <a:rPr lang="en-US" altLang="en-US" dirty="0"/>
              <a:t>Typical paper wallets encode both the public and private keys in two ways: as a two-dimensional barcode and in base-58 notation</a:t>
            </a:r>
            <a:endParaRPr lang="en-IN" altLang="en-US" dirty="0"/>
          </a:p>
          <a:p>
            <a:r>
              <a:rPr lang="en-IN" altLang="en-US" dirty="0">
                <a:solidFill>
                  <a:srgbClr val="FF0000"/>
                </a:solidFill>
              </a:rPr>
              <a:t>4</a:t>
            </a:r>
            <a:r>
              <a:rPr lang="en-IN" altLang="en-US" baseline="30000" dirty="0">
                <a:solidFill>
                  <a:srgbClr val="FF0000"/>
                </a:solidFill>
              </a:rPr>
              <a:t>th</a:t>
            </a:r>
            <a:r>
              <a:rPr lang="en-IN" altLang="en-US" dirty="0">
                <a:solidFill>
                  <a:srgbClr val="FF0000"/>
                </a:solidFill>
              </a:rPr>
              <a:t> Method: </a:t>
            </a:r>
            <a:r>
              <a:rPr lang="en-IN" altLang="en-US" sz="2400" b="1" dirty="0"/>
              <a:t>Tamper-proof device</a:t>
            </a:r>
            <a:r>
              <a:rPr lang="en-IN" altLang="en-US" dirty="0"/>
              <a:t>, the device will sign things for you, but don’t disclose keys - </a:t>
            </a:r>
            <a:r>
              <a:rPr lang="en-US" altLang="en-US" dirty="0"/>
              <a:t>put the key into the device or the device generates the key -</a:t>
            </a:r>
            <a:r>
              <a:rPr lang="en-US" altLang="en-US" sz="1600" dirty="0"/>
              <a:t>One advantage: if the device is lost or stolen we’ll know it, and the only way the key can be stolen is if the device is stolen. This is different from storing your key on a laptop</a:t>
            </a:r>
            <a:endParaRPr lang="en-IN" altLang="en-US" sz="1600" dirty="0"/>
          </a:p>
          <a:p>
            <a:endParaRPr lang="en-IN" altLang="en-US" dirty="0"/>
          </a:p>
        </p:txBody>
      </p:sp>
      <p:sp>
        <p:nvSpPr>
          <p:cNvPr id="64516" name="Slide Number Placeholder 4">
            <a:extLst>
              <a:ext uri="{FF2B5EF4-FFF2-40B4-BE49-F238E27FC236}">
                <a16:creationId xmlns:a16="http://schemas.microsoft.com/office/drawing/2014/main" id="{86BF76E4-ADF1-2DB1-C4F0-F205534EDEC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A4A98B2E-9A88-4ABB-AE4A-03F50AE917F6}"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68</a:t>
            </a:fld>
            <a:endParaRPr lang="en-US" altLang="en-US" sz="1400">
              <a:solidFill>
                <a:srgbClr val="FF3300"/>
              </a:solidFill>
              <a:latin typeface="Tahoma" panose="020B0604030504040204" pitchFamily="34" charset="0"/>
              <a:cs typeface="Arial" panose="020B0604020202020204" pitchFamily="3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152401" y="152400"/>
            <a:ext cx="8839200" cy="6553200"/>
          </a:xfrm>
          <a:ln>
            <a:solidFill>
              <a:schemeClr val="tx2"/>
            </a:solidFill>
          </a:ln>
        </p:spPr>
        <p:txBody>
          <a:bodyPr/>
          <a:lstStyle/>
          <a:p>
            <a:pPr algn="just"/>
            <a:r>
              <a:rPr lang="en-US" sz="2300" b="1" i="0" dirty="0">
                <a:solidFill>
                  <a:srgbClr val="0070C0"/>
                </a:solidFill>
                <a:effectLst/>
              </a:rPr>
              <a:t>Hardware Wallets </a:t>
            </a:r>
            <a:r>
              <a:rPr lang="en-US" sz="2300" b="0" i="0" dirty="0">
                <a:solidFill>
                  <a:srgbClr val="273239"/>
                </a:solidFill>
                <a:effectLst/>
              </a:rPr>
              <a:t>are designed to be</a:t>
            </a:r>
            <a:r>
              <a:rPr lang="en-US" sz="2300" b="0" i="0" dirty="0">
                <a:solidFill>
                  <a:srgbClr val="FF0000"/>
                </a:solidFill>
                <a:effectLst/>
              </a:rPr>
              <a:t> </a:t>
            </a:r>
            <a:r>
              <a:rPr lang="en-US" sz="2300" b="1" i="0" dirty="0">
                <a:solidFill>
                  <a:srgbClr val="FF0000"/>
                </a:solidFill>
                <a:effectLst/>
              </a:rPr>
              <a:t>theft-proof</a:t>
            </a:r>
            <a:r>
              <a:rPr lang="en-US" sz="2300" b="0" i="0" dirty="0">
                <a:solidFill>
                  <a:srgbClr val="FF0000"/>
                </a:solidFill>
                <a:effectLst/>
              </a:rPr>
              <a:t> </a:t>
            </a:r>
            <a:r>
              <a:rPr lang="en-US" sz="2300" b="0" i="0" dirty="0">
                <a:solidFill>
                  <a:srgbClr val="273239"/>
                </a:solidFill>
                <a:effectLst/>
              </a:rPr>
              <a:t>so that even when plugged into, the computer funds cannot be stolen. </a:t>
            </a:r>
          </a:p>
          <a:p>
            <a:pPr algn="just"/>
            <a:r>
              <a:rPr lang="en-US" sz="2300" b="1" i="0" dirty="0">
                <a:solidFill>
                  <a:srgbClr val="0070C0"/>
                </a:solidFill>
                <a:effectLst/>
              </a:rPr>
              <a:t>Paper wallets function </a:t>
            </a:r>
            <a:r>
              <a:rPr lang="en-US" sz="2300" b="0" i="0" dirty="0">
                <a:solidFill>
                  <a:srgbClr val="273239"/>
                </a:solidFill>
                <a:effectLst/>
              </a:rPr>
              <a:t>similarly to hardware wallets however paper wallets are </a:t>
            </a:r>
            <a:r>
              <a:rPr lang="en-US" sz="2300" b="1" i="0" dirty="0">
                <a:solidFill>
                  <a:srgbClr val="273239"/>
                </a:solidFill>
                <a:effectLst/>
              </a:rPr>
              <a:t>pieces of paper </a:t>
            </a:r>
            <a:r>
              <a:rPr lang="en-US" sz="2300" b="0" i="0" dirty="0">
                <a:solidFill>
                  <a:srgbClr val="273239"/>
                </a:solidFill>
                <a:effectLst/>
              </a:rPr>
              <a:t>that contain </a:t>
            </a:r>
            <a:r>
              <a:rPr lang="en-US" sz="2300" b="1" i="0" dirty="0">
                <a:solidFill>
                  <a:srgbClr val="FF0000"/>
                </a:solidFill>
                <a:effectLst/>
              </a:rPr>
              <a:t>a public wallet address and a private key</a:t>
            </a:r>
            <a:r>
              <a:rPr lang="en-US" sz="2400" b="1" i="0" dirty="0">
                <a:solidFill>
                  <a:srgbClr val="FF0000"/>
                </a:solidFill>
                <a:effectLst/>
              </a:rPr>
              <a:t>. </a:t>
            </a:r>
          </a:p>
          <a:p>
            <a:pPr algn="just" fontAlgn="base"/>
            <a:r>
              <a:rPr lang="en-US" sz="2400" b="0" i="0" dirty="0">
                <a:solidFill>
                  <a:srgbClr val="273239"/>
                </a:solidFill>
                <a:effectLst/>
              </a:rPr>
              <a:t>It is found that </a:t>
            </a:r>
            <a:r>
              <a:rPr lang="en-US" sz="2400" b="1" i="1" dirty="0">
                <a:solidFill>
                  <a:srgbClr val="273239"/>
                </a:solidFill>
                <a:effectLst/>
              </a:rPr>
              <a:t>cold wallets are expensive </a:t>
            </a:r>
            <a:r>
              <a:rPr lang="en-US" sz="2400" b="0" i="0" dirty="0">
                <a:solidFill>
                  <a:srgbClr val="273239"/>
                </a:solidFill>
                <a:effectLst/>
              </a:rPr>
              <a:t>and they can store only selected cryptocurrencies others they don’t store.</a:t>
            </a:r>
          </a:p>
          <a:p>
            <a:pPr algn="just"/>
            <a:r>
              <a:rPr lang="en-US" sz="2100" dirty="0">
                <a:solidFill>
                  <a:srgbClr val="262626"/>
                </a:solidFill>
              </a:rPr>
              <a:t>B</a:t>
            </a:r>
            <a:r>
              <a:rPr lang="en-US" sz="2100" b="0" i="0" dirty="0">
                <a:solidFill>
                  <a:srgbClr val="262626"/>
                </a:solidFill>
                <a:effectLst/>
              </a:rPr>
              <a:t>oth hot and cold storage systems offer </a:t>
            </a:r>
            <a:r>
              <a:rPr lang="en-US" sz="2100" b="1" i="1" dirty="0">
                <a:solidFill>
                  <a:srgbClr val="262626"/>
                </a:solidFill>
                <a:effectLst/>
              </a:rPr>
              <a:t>individuals access </a:t>
            </a:r>
            <a:r>
              <a:rPr lang="en-US" sz="2100" b="0" i="0" dirty="0">
                <a:solidFill>
                  <a:srgbClr val="262626"/>
                </a:solidFill>
                <a:effectLst/>
              </a:rPr>
              <a:t>to their digital funds, but they differ in </a:t>
            </a:r>
            <a:r>
              <a:rPr lang="en-US" sz="2100" b="1" i="1" dirty="0">
                <a:solidFill>
                  <a:srgbClr val="FF0000"/>
                </a:solidFill>
                <a:effectLst/>
              </a:rPr>
              <a:t>user experience </a:t>
            </a:r>
            <a:r>
              <a:rPr lang="en-US" sz="2100" b="0" i="0" dirty="0">
                <a:solidFill>
                  <a:srgbClr val="262626"/>
                </a:solidFill>
                <a:effectLst/>
              </a:rPr>
              <a:t>and </a:t>
            </a:r>
            <a:r>
              <a:rPr lang="en-US" sz="2100" b="1" i="1" dirty="0">
                <a:solidFill>
                  <a:srgbClr val="FF0000"/>
                </a:solidFill>
                <a:effectLst/>
              </a:rPr>
              <a:t>security levels</a:t>
            </a:r>
            <a:r>
              <a:rPr lang="en-US" sz="2100" b="0" i="0" dirty="0">
                <a:solidFill>
                  <a:srgbClr val="FF0000"/>
                </a:solidFill>
                <a:effectLst/>
              </a:rPr>
              <a:t>.</a:t>
            </a:r>
          </a:p>
          <a:p>
            <a:pPr algn="just"/>
            <a:r>
              <a:rPr lang="en-US" altLang="en-US" sz="2100" dirty="0"/>
              <a:t>Which option is right for you is a matter of </a:t>
            </a:r>
            <a:r>
              <a:rPr lang="en-US" altLang="en-US" sz="2100" b="1" i="1" dirty="0"/>
              <a:t>personal choice</a:t>
            </a:r>
            <a:r>
              <a:rPr lang="en-US" altLang="en-US" sz="2100" dirty="0"/>
              <a:t>.</a:t>
            </a:r>
          </a:p>
          <a:p>
            <a:pPr algn="just"/>
            <a:r>
              <a:rPr lang="en-US" altLang="en-US" sz="2100" dirty="0"/>
              <a:t>The right answer may be a combination of the </a:t>
            </a:r>
            <a:r>
              <a:rPr lang="en-US" altLang="en-US" sz="2100" b="1" dirty="0"/>
              <a:t>two options</a:t>
            </a:r>
            <a:r>
              <a:rPr lang="en-US" altLang="en-US" sz="2100" dirty="0"/>
              <a:t>, depending on what you are </a:t>
            </a:r>
            <a:r>
              <a:rPr lang="en-US" altLang="en-US" sz="2100" b="1" dirty="0"/>
              <a:t>looking to do with cryptocurrency </a:t>
            </a:r>
            <a:r>
              <a:rPr lang="en-US" altLang="en-US" sz="2100" dirty="0"/>
              <a:t>in both the </a:t>
            </a:r>
            <a:r>
              <a:rPr lang="en-US" altLang="en-US" sz="2100" b="1" dirty="0"/>
              <a:t>long and short term</a:t>
            </a:r>
            <a:endParaRPr lang="en-US" sz="2100" b="1" i="0" dirty="0">
              <a:solidFill>
                <a:srgbClr val="FF0000"/>
              </a:solidFill>
              <a:effectLst/>
            </a:endParaRPr>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69</a:t>
            </a:fld>
            <a:endParaRPr lang="en-US" altLang="en-US" sz="1400" dirty="0">
              <a:solidFill>
                <a:srgbClr val="FF3300"/>
              </a:solidFill>
              <a:latin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3298162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Slide Number Placeholder 1">
            <a:extLst>
              <a:ext uri="{FF2B5EF4-FFF2-40B4-BE49-F238E27FC236}">
                <a16:creationId xmlns:a16="http://schemas.microsoft.com/office/drawing/2014/main" id="{C9D55F7F-FD77-F1ED-E3C3-A0BC6267218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71B8CFEF-F03F-4B7F-823E-FF1980AE119F}" type="slidenum">
              <a:rPr lang="es-ES" altLang="en-US" sz="1400" smtClean="0"/>
              <a:pPr>
                <a:spcBef>
                  <a:spcPct val="0"/>
                </a:spcBef>
                <a:buFontTx/>
                <a:buNone/>
              </a:pPr>
              <a:t>7</a:t>
            </a:fld>
            <a:endParaRPr lang="es-ES" altLang="en-US" sz="1400"/>
          </a:p>
        </p:txBody>
      </p:sp>
      <p:sp>
        <p:nvSpPr>
          <p:cNvPr id="18435" name="TextBox 5">
            <a:extLst>
              <a:ext uri="{FF2B5EF4-FFF2-40B4-BE49-F238E27FC236}">
                <a16:creationId xmlns:a16="http://schemas.microsoft.com/office/drawing/2014/main" id="{42D80E0B-6824-0685-680B-0869911A761C}"/>
              </a:ext>
            </a:extLst>
          </p:cNvPr>
          <p:cNvSpPr txBox="1">
            <a:spLocks noChangeArrowheads="1"/>
          </p:cNvSpPr>
          <p:nvPr/>
        </p:nvSpPr>
        <p:spPr bwMode="auto">
          <a:xfrm>
            <a:off x="304800" y="17463"/>
            <a:ext cx="8534400" cy="40005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buFontTx/>
              <a:buNone/>
            </a:pPr>
            <a:r>
              <a:rPr lang="en-US" altLang="en-US" sz="2000" b="1">
                <a:solidFill>
                  <a:srgbClr val="0070C0"/>
                </a:solidFill>
                <a:latin typeface="Garamond" panose="02020404030301010803" pitchFamily="18" charset="0"/>
              </a:rPr>
              <a:t>Decentralization-Centralization vs. Decentralization-Distributed consensus </a:t>
            </a:r>
          </a:p>
        </p:txBody>
      </p:sp>
      <p:sp>
        <p:nvSpPr>
          <p:cNvPr id="2" name="TextBox 1">
            <a:extLst>
              <a:ext uri="{FF2B5EF4-FFF2-40B4-BE49-F238E27FC236}">
                <a16:creationId xmlns:a16="http://schemas.microsoft.com/office/drawing/2014/main" id="{DACFEF98-6379-2AB8-6BDF-15043532E499}"/>
              </a:ext>
            </a:extLst>
          </p:cNvPr>
          <p:cNvSpPr txBox="1"/>
          <p:nvPr/>
        </p:nvSpPr>
        <p:spPr>
          <a:xfrm>
            <a:off x="320675" y="417513"/>
            <a:ext cx="8534400" cy="5202237"/>
          </a:xfrm>
          <a:prstGeom prst="rect">
            <a:avLst/>
          </a:prstGeom>
          <a:noFill/>
          <a:ln>
            <a:solidFill>
              <a:schemeClr val="tx2"/>
            </a:solidFill>
          </a:ln>
        </p:spPr>
        <p:txBody>
          <a:bodyPr>
            <a:spAutoFit/>
          </a:bodyPr>
          <a:lstStyle/>
          <a:p>
            <a:pPr>
              <a:defRPr/>
            </a:pPr>
            <a:r>
              <a:rPr lang="en-US" sz="2400" b="1" u="sng" dirty="0">
                <a:solidFill>
                  <a:srgbClr val="FF0000"/>
                </a:solidFill>
                <a:latin typeface="Garamond" panose="02020404030301010803" pitchFamily="18" charset="0"/>
              </a:rPr>
              <a:t>Advantages of Centralized System </a:t>
            </a:r>
          </a:p>
          <a:p>
            <a:pPr marL="457200" indent="-457200">
              <a:buFont typeface="Arial" panose="020B0604020202020204" pitchFamily="34" charset="0"/>
              <a:buChar char="•"/>
              <a:defRPr/>
            </a:pPr>
            <a:r>
              <a:rPr lang="en-US" sz="2800" dirty="0">
                <a:solidFill>
                  <a:srgbClr val="273239"/>
                </a:solidFill>
                <a:latin typeface="Garamond" panose="02020404030301010803" pitchFamily="18" charset="0"/>
              </a:rPr>
              <a:t>Easy to physically secure</a:t>
            </a:r>
          </a:p>
          <a:p>
            <a:pPr marL="457200" indent="-457200">
              <a:buFont typeface="Arial" panose="020B0604020202020204" pitchFamily="34" charset="0"/>
              <a:buChar char="•"/>
              <a:defRPr/>
            </a:pPr>
            <a:r>
              <a:rPr lang="en-US" sz="2800" dirty="0">
                <a:solidFill>
                  <a:srgbClr val="273239"/>
                </a:solidFill>
                <a:latin typeface="Garamond" panose="02020404030301010803" pitchFamily="18" charset="0"/>
              </a:rPr>
              <a:t>Dedicated resources (memory, CPU cores, </a:t>
            </a:r>
            <a:r>
              <a:rPr lang="en-US" sz="2800" dirty="0" err="1">
                <a:solidFill>
                  <a:srgbClr val="273239"/>
                </a:solidFill>
                <a:latin typeface="Garamond" panose="02020404030301010803" pitchFamily="18" charset="0"/>
              </a:rPr>
              <a:t>etc</a:t>
            </a:r>
            <a:r>
              <a:rPr lang="en-US" sz="2800" dirty="0">
                <a:solidFill>
                  <a:srgbClr val="273239"/>
                </a:solidFill>
                <a:latin typeface="Garamond" panose="02020404030301010803" pitchFamily="18" charset="0"/>
              </a:rPr>
              <a:t>)</a:t>
            </a:r>
          </a:p>
          <a:p>
            <a:pPr marL="457200" indent="-457200">
              <a:buFont typeface="Arial" panose="020B0604020202020204" pitchFamily="34" charset="0"/>
              <a:buChar char="•"/>
              <a:defRPr/>
            </a:pPr>
            <a:r>
              <a:rPr lang="en-US" sz="2800" dirty="0">
                <a:solidFill>
                  <a:srgbClr val="273239"/>
                </a:solidFill>
                <a:latin typeface="Garamond" panose="02020404030301010803" pitchFamily="18" charset="0"/>
              </a:rPr>
              <a:t>More cost-efficient for small systems up to a certain limit</a:t>
            </a:r>
          </a:p>
          <a:p>
            <a:pPr marL="457200" indent="-457200">
              <a:buFont typeface="Arial" panose="020B0604020202020204" pitchFamily="34" charset="0"/>
              <a:buChar char="•"/>
              <a:defRPr/>
            </a:pPr>
            <a:r>
              <a:rPr lang="en-US" sz="2800" dirty="0">
                <a:solidFill>
                  <a:srgbClr val="273239"/>
                </a:solidFill>
                <a:latin typeface="Garamond" panose="02020404030301010803" pitchFamily="18" charset="0"/>
              </a:rPr>
              <a:t>Quick updates are possible</a:t>
            </a:r>
          </a:p>
          <a:p>
            <a:pPr marL="457200" indent="-457200">
              <a:buFont typeface="Arial" panose="020B0604020202020204" pitchFamily="34" charset="0"/>
              <a:buChar char="•"/>
              <a:defRPr/>
            </a:pPr>
            <a:r>
              <a:rPr lang="en-US" sz="2800" dirty="0">
                <a:solidFill>
                  <a:srgbClr val="273239"/>
                </a:solidFill>
                <a:latin typeface="Garamond" panose="02020404030301010803" pitchFamily="18" charset="0"/>
              </a:rPr>
              <a:t>Easy detachment of a node from the system. </a:t>
            </a:r>
          </a:p>
          <a:p>
            <a:pPr algn="just">
              <a:defRPr/>
            </a:pPr>
            <a:r>
              <a:rPr lang="en-US" sz="2400" b="1" u="sng" dirty="0">
                <a:solidFill>
                  <a:srgbClr val="FF0000"/>
                </a:solidFill>
                <a:latin typeface="Garamond" panose="02020404030301010803" pitchFamily="18" charset="0"/>
              </a:rPr>
              <a:t>Disadvantages of Centralized System </a:t>
            </a:r>
            <a:r>
              <a:rPr lang="en-US" sz="2800" dirty="0">
                <a:solidFill>
                  <a:srgbClr val="273239"/>
                </a:solidFill>
                <a:latin typeface="Garamond" panose="02020404030301010803" pitchFamily="18" charset="0"/>
              </a:rPr>
              <a:t> </a:t>
            </a:r>
          </a:p>
          <a:p>
            <a:pPr marL="457200" indent="-457200" algn="just">
              <a:buFont typeface="Arial" panose="020B0604020202020204" pitchFamily="34" charset="0"/>
              <a:buChar char="•"/>
              <a:defRPr/>
            </a:pPr>
            <a:r>
              <a:rPr lang="en-US" sz="2800" dirty="0">
                <a:solidFill>
                  <a:srgbClr val="273239"/>
                </a:solidFill>
                <a:latin typeface="Garamond" panose="02020404030301010803" pitchFamily="18" charset="0"/>
              </a:rPr>
              <a:t>Highly dependent on network connectivity </a:t>
            </a:r>
          </a:p>
          <a:p>
            <a:pPr marL="457200" indent="-457200" algn="just">
              <a:buFont typeface="Arial" panose="020B0604020202020204" pitchFamily="34" charset="0"/>
              <a:buChar char="•"/>
              <a:defRPr/>
            </a:pPr>
            <a:r>
              <a:rPr lang="en-US" sz="2800" dirty="0">
                <a:solidFill>
                  <a:srgbClr val="273239"/>
                </a:solidFill>
                <a:latin typeface="Garamond" panose="02020404030301010803" pitchFamily="18" charset="0"/>
              </a:rPr>
              <a:t>No degradation of the system</a:t>
            </a:r>
          </a:p>
          <a:p>
            <a:pPr marL="457200" indent="-457200" algn="just">
              <a:buFont typeface="Arial" panose="020B0604020202020204" pitchFamily="34" charset="0"/>
              <a:buChar char="•"/>
              <a:defRPr/>
            </a:pPr>
            <a:r>
              <a:rPr lang="en-US" sz="2800" dirty="0">
                <a:solidFill>
                  <a:srgbClr val="273239"/>
                </a:solidFill>
                <a:latin typeface="Garamond" panose="02020404030301010803" pitchFamily="18" charset="0"/>
              </a:rPr>
              <a:t>Less possibility of data backup. </a:t>
            </a:r>
          </a:p>
          <a:p>
            <a:pPr marL="457200" indent="-457200" algn="just">
              <a:buFont typeface="Arial" panose="020B0604020202020204" pitchFamily="34" charset="0"/>
              <a:buChar char="•"/>
              <a:defRPr/>
            </a:pPr>
            <a:r>
              <a:rPr lang="en-US" sz="2800" dirty="0">
                <a:solidFill>
                  <a:srgbClr val="273239"/>
                </a:solidFill>
                <a:latin typeface="Garamond" panose="02020404030301010803" pitchFamily="18" charset="0"/>
              </a:rPr>
              <a:t>Difficult server maintenance.</a:t>
            </a:r>
          </a:p>
          <a:p>
            <a:pPr>
              <a:defRPr/>
            </a:pPr>
            <a:endParaRPr lang="en-US" sz="2800" dirty="0">
              <a:solidFill>
                <a:srgbClr val="273239"/>
              </a:solidFill>
              <a:latin typeface="urw-din"/>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IN" altLang="en-US" sz="2800" dirty="0"/>
              <a:t>Hot storage Cold storage</a:t>
            </a:r>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457200" y="548680"/>
            <a:ext cx="8416957" cy="6048672"/>
          </a:xfrm>
          <a:ln>
            <a:solidFill>
              <a:schemeClr val="tx2"/>
            </a:solidFill>
          </a:ln>
        </p:spPr>
        <p:txBody>
          <a:bodyPr/>
          <a:lstStyle/>
          <a:p>
            <a:pPr marL="0" indent="0" algn="just">
              <a:buNone/>
            </a:pPr>
            <a:r>
              <a:rPr lang="en-US" altLang="en-US" sz="2800" b="1" u="sng" dirty="0">
                <a:solidFill>
                  <a:srgbClr val="0070C0"/>
                </a:solidFill>
              </a:rPr>
              <a:t> </a:t>
            </a:r>
            <a:endParaRPr lang="en-US" altLang="en-US" sz="2400" b="1" dirty="0"/>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70</a:t>
            </a:fld>
            <a:endParaRPr lang="en-US" altLang="en-US" sz="1400" dirty="0">
              <a:solidFill>
                <a:srgbClr val="FF3300"/>
              </a:solidFill>
              <a:latin typeface="Tahoma" panose="020B060403050404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3164F31F-F0ED-CCE3-C81E-052ADDE737DE}"/>
              </a:ext>
            </a:extLst>
          </p:cNvPr>
          <p:cNvPicPr>
            <a:picLocks noChangeAspect="1"/>
          </p:cNvPicPr>
          <p:nvPr/>
        </p:nvPicPr>
        <p:blipFill>
          <a:blip r:embed="rId2"/>
          <a:stretch>
            <a:fillRect/>
          </a:stretch>
        </p:blipFill>
        <p:spPr>
          <a:xfrm>
            <a:off x="1403648" y="1196752"/>
            <a:ext cx="6768752" cy="4608512"/>
          </a:xfrm>
          <a:prstGeom prst="rect">
            <a:avLst/>
          </a:prstGeom>
        </p:spPr>
      </p:pic>
    </p:spTree>
    <p:extLst>
      <p:ext uri="{BB962C8B-B14F-4D97-AF65-F5344CB8AC3E}">
        <p14:creationId xmlns:p14="http://schemas.microsoft.com/office/powerpoint/2010/main" val="22836235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IN" altLang="en-US" sz="2800" dirty="0"/>
              <a:t>Hot storage Cold storage</a:t>
            </a:r>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457200" y="548680"/>
            <a:ext cx="8416957" cy="6048672"/>
          </a:xfrm>
          <a:ln>
            <a:solidFill>
              <a:schemeClr val="tx2"/>
            </a:solidFill>
          </a:ln>
        </p:spPr>
        <p:txBody>
          <a:bodyPr/>
          <a:lstStyle/>
          <a:p>
            <a:pPr marL="0" indent="0" algn="just">
              <a:buNone/>
            </a:pPr>
            <a:r>
              <a:rPr lang="en-US" altLang="en-US" sz="2800" b="1" u="sng" dirty="0">
                <a:solidFill>
                  <a:srgbClr val="0070C0"/>
                </a:solidFill>
              </a:rPr>
              <a:t> </a:t>
            </a:r>
            <a:endParaRPr lang="en-US" altLang="en-US" sz="2400" b="1" dirty="0"/>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71</a:t>
            </a:fld>
            <a:endParaRPr lang="en-US" altLang="en-US" sz="1400" dirty="0">
              <a:solidFill>
                <a:srgbClr val="FF3300"/>
              </a:solidFill>
              <a:latin typeface="Tahoma" panose="020B060403050404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9821C174-8F95-7901-724C-8E2F9F3CD344}"/>
              </a:ext>
            </a:extLst>
          </p:cNvPr>
          <p:cNvPicPr>
            <a:picLocks noChangeAspect="1"/>
          </p:cNvPicPr>
          <p:nvPr/>
        </p:nvPicPr>
        <p:blipFill>
          <a:blip r:embed="rId2"/>
          <a:stretch>
            <a:fillRect/>
          </a:stretch>
        </p:blipFill>
        <p:spPr>
          <a:xfrm>
            <a:off x="971600" y="1035475"/>
            <a:ext cx="6840760" cy="5057821"/>
          </a:xfrm>
          <a:prstGeom prst="rect">
            <a:avLst/>
          </a:prstGeom>
        </p:spPr>
      </p:pic>
    </p:spTree>
    <p:extLst>
      <p:ext uri="{BB962C8B-B14F-4D97-AF65-F5344CB8AC3E}">
        <p14:creationId xmlns:p14="http://schemas.microsoft.com/office/powerpoint/2010/main" val="34543583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IN" altLang="en-US" sz="2800" dirty="0"/>
              <a:t>Hot storage Cold storage</a:t>
            </a:r>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457200" y="548680"/>
            <a:ext cx="8416957" cy="6048672"/>
          </a:xfrm>
          <a:ln>
            <a:solidFill>
              <a:schemeClr val="tx2"/>
            </a:solidFill>
          </a:ln>
        </p:spPr>
        <p:txBody>
          <a:bodyPr/>
          <a:lstStyle/>
          <a:p>
            <a:pPr marL="0" indent="0" algn="just">
              <a:buNone/>
            </a:pPr>
            <a:r>
              <a:rPr lang="en-US" altLang="en-US" sz="2800" b="1" u="sng" dirty="0">
                <a:solidFill>
                  <a:srgbClr val="0070C0"/>
                </a:solidFill>
              </a:rPr>
              <a:t> </a:t>
            </a:r>
            <a:endParaRPr lang="en-US" altLang="en-US" sz="2400" b="1" dirty="0"/>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72</a:t>
            </a:fld>
            <a:endParaRPr lang="en-US" altLang="en-US" sz="1400" dirty="0">
              <a:solidFill>
                <a:srgbClr val="FF3300"/>
              </a:solidFill>
              <a:latin typeface="Tahoma" panose="020B060403050404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94A11F3D-A1CF-D812-EB35-FB4D78E75DD5}"/>
              </a:ext>
            </a:extLst>
          </p:cNvPr>
          <p:cNvPicPr>
            <a:picLocks noChangeAspect="1"/>
          </p:cNvPicPr>
          <p:nvPr/>
        </p:nvPicPr>
        <p:blipFill>
          <a:blip r:embed="rId2"/>
          <a:stretch>
            <a:fillRect/>
          </a:stretch>
        </p:blipFill>
        <p:spPr>
          <a:xfrm>
            <a:off x="899592" y="1024930"/>
            <a:ext cx="7488832" cy="4492302"/>
          </a:xfrm>
          <a:prstGeom prst="rect">
            <a:avLst/>
          </a:prstGeom>
        </p:spPr>
      </p:pic>
    </p:spTree>
    <p:extLst>
      <p:ext uri="{BB962C8B-B14F-4D97-AF65-F5344CB8AC3E}">
        <p14:creationId xmlns:p14="http://schemas.microsoft.com/office/powerpoint/2010/main" val="30318810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IN" altLang="en-US" sz="2800" dirty="0"/>
              <a:t>Hot storage Cold storage</a:t>
            </a:r>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457200" y="548680"/>
            <a:ext cx="8416957" cy="6156920"/>
          </a:xfrm>
          <a:ln>
            <a:solidFill>
              <a:schemeClr val="tx2"/>
            </a:solidFill>
          </a:ln>
        </p:spPr>
        <p:txBody>
          <a:bodyPr/>
          <a:lstStyle/>
          <a:p>
            <a:pPr marL="0" indent="0" algn="just">
              <a:buNone/>
            </a:pPr>
            <a:r>
              <a:rPr lang="en-US" altLang="en-US" sz="2800" b="1" u="sng" dirty="0">
                <a:solidFill>
                  <a:srgbClr val="002060"/>
                </a:solidFill>
              </a:rPr>
              <a:t>Problem:</a:t>
            </a:r>
          </a:p>
          <a:p>
            <a:pPr marL="0" indent="0" algn="just">
              <a:buNone/>
            </a:pPr>
            <a:r>
              <a:rPr lang="en-US" altLang="en-US" sz="2800" dirty="0">
                <a:solidFill>
                  <a:srgbClr val="002060"/>
                </a:solidFill>
              </a:rPr>
              <a:t>Want to use a new address (and key) for each coin sent to cold? But how can a hot wallet learn new addresses if the cold wallet is offline?</a:t>
            </a:r>
          </a:p>
          <a:p>
            <a:pPr marL="0" indent="0" algn="just">
              <a:buNone/>
            </a:pPr>
            <a:r>
              <a:rPr lang="en-US" altLang="en-US" sz="2800" b="1" u="sng" dirty="0">
                <a:solidFill>
                  <a:srgbClr val="002060"/>
                </a:solidFill>
              </a:rPr>
              <a:t>Awkward solution:</a:t>
            </a:r>
          </a:p>
          <a:p>
            <a:pPr algn="just"/>
            <a:r>
              <a:rPr lang="en-US" altLang="en-US" sz="2800" dirty="0">
                <a:solidFill>
                  <a:srgbClr val="002060"/>
                </a:solidFill>
              </a:rPr>
              <a:t>Generate a big batch of addresses/keys, and transfer them to hot beforehand</a:t>
            </a:r>
          </a:p>
          <a:p>
            <a:pPr marL="0" indent="0" algn="just">
              <a:buNone/>
            </a:pPr>
            <a:r>
              <a:rPr lang="en-US" altLang="en-US" sz="2800" b="1" u="sng" dirty="0">
                <a:solidFill>
                  <a:srgbClr val="002060"/>
                </a:solidFill>
              </a:rPr>
              <a:t>Better solution:</a:t>
            </a:r>
          </a:p>
          <a:p>
            <a:pPr marL="0" indent="0" algn="just">
              <a:buNone/>
            </a:pPr>
            <a:r>
              <a:rPr lang="en-US" altLang="en-US" sz="2800" b="1" dirty="0">
                <a:solidFill>
                  <a:srgbClr val="FF0000"/>
                </a:solidFill>
              </a:rPr>
              <a:t>Hierarchical wallet</a:t>
            </a:r>
          </a:p>
          <a:p>
            <a:pPr marL="0" indent="0" algn="just">
              <a:buNone/>
            </a:pPr>
            <a:endParaRPr lang="en-US" altLang="en-US" sz="2400" b="1" dirty="0"/>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73</a:t>
            </a:fld>
            <a:endParaRPr lang="en-US" altLang="en-US" sz="1400" dirty="0">
              <a:solidFill>
                <a:srgbClr val="FF3300"/>
              </a:solidFill>
              <a:latin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38485647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IN" altLang="en-US" sz="2800" dirty="0"/>
              <a:t>Hot storage Cold storage</a:t>
            </a:r>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457200" y="548680"/>
            <a:ext cx="8416957" cy="6156920"/>
          </a:xfrm>
          <a:ln>
            <a:solidFill>
              <a:schemeClr val="tx2"/>
            </a:solidFill>
          </a:ln>
        </p:spPr>
        <p:txBody>
          <a:bodyPr/>
          <a:lstStyle/>
          <a:p>
            <a:pPr marL="0" indent="0" algn="just">
              <a:buNone/>
            </a:pPr>
            <a:r>
              <a:rPr lang="en-US" altLang="en-US" sz="2800" b="1" u="sng" dirty="0"/>
              <a:t>Regular key generation:</a:t>
            </a:r>
          </a:p>
          <a:p>
            <a:pPr marL="0" indent="0" algn="just">
              <a:buNone/>
            </a:pPr>
            <a:endParaRPr lang="en-US" altLang="en-US" sz="2800" b="1" u="sng" dirty="0"/>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74</a:t>
            </a:fld>
            <a:endParaRPr lang="en-US" altLang="en-US" sz="1400" dirty="0">
              <a:solidFill>
                <a:srgbClr val="FF3300"/>
              </a:solidFill>
              <a:latin typeface="Tahoma" panose="020B060403050404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D30C69C6-5B50-FDFA-37A0-C451634D6098}"/>
              </a:ext>
            </a:extLst>
          </p:cNvPr>
          <p:cNvPicPr>
            <a:picLocks noChangeAspect="1"/>
          </p:cNvPicPr>
          <p:nvPr/>
        </p:nvPicPr>
        <p:blipFill>
          <a:blip r:embed="rId2"/>
          <a:stretch>
            <a:fillRect/>
          </a:stretch>
        </p:blipFill>
        <p:spPr>
          <a:xfrm>
            <a:off x="1043608" y="1556792"/>
            <a:ext cx="5101038" cy="2376263"/>
          </a:xfrm>
          <a:prstGeom prst="rect">
            <a:avLst/>
          </a:prstGeom>
        </p:spPr>
      </p:pic>
    </p:spTree>
    <p:extLst>
      <p:ext uri="{BB962C8B-B14F-4D97-AF65-F5344CB8AC3E}">
        <p14:creationId xmlns:p14="http://schemas.microsoft.com/office/powerpoint/2010/main" val="6153706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IN" altLang="en-US" sz="2800" dirty="0"/>
              <a:t>Hot storage Cold storage</a:t>
            </a:r>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457200" y="548680"/>
            <a:ext cx="8416957" cy="6156920"/>
          </a:xfrm>
          <a:ln>
            <a:solidFill>
              <a:schemeClr val="tx2"/>
            </a:solidFill>
          </a:ln>
        </p:spPr>
        <p:txBody>
          <a:bodyPr/>
          <a:lstStyle/>
          <a:p>
            <a:pPr marL="0" indent="0" algn="just">
              <a:buNone/>
            </a:pPr>
            <a:r>
              <a:rPr lang="en-US" altLang="en-US" sz="2800" b="1" u="sng" dirty="0"/>
              <a:t>Hierarchical key generation:</a:t>
            </a:r>
          </a:p>
          <a:p>
            <a:pPr marL="0" indent="0" algn="just">
              <a:buNone/>
            </a:pPr>
            <a:endParaRPr lang="en-US" altLang="en-US" sz="2800" b="1" u="sng" dirty="0"/>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75</a:t>
            </a:fld>
            <a:endParaRPr lang="en-US" altLang="en-US" sz="1400" dirty="0">
              <a:solidFill>
                <a:srgbClr val="FF3300"/>
              </a:solidFill>
              <a:latin typeface="Tahoma" panose="020B060403050404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ABE14ED1-C91D-0CF7-A109-30F48E703AF8}"/>
              </a:ext>
            </a:extLst>
          </p:cNvPr>
          <p:cNvPicPr>
            <a:picLocks noChangeAspect="1"/>
          </p:cNvPicPr>
          <p:nvPr/>
        </p:nvPicPr>
        <p:blipFill>
          <a:blip r:embed="rId2"/>
          <a:stretch>
            <a:fillRect/>
          </a:stretch>
        </p:blipFill>
        <p:spPr>
          <a:xfrm>
            <a:off x="841052" y="1362869"/>
            <a:ext cx="7109939" cy="4608512"/>
          </a:xfrm>
          <a:prstGeom prst="rect">
            <a:avLst/>
          </a:prstGeom>
        </p:spPr>
      </p:pic>
    </p:spTree>
    <p:extLst>
      <p:ext uri="{BB962C8B-B14F-4D97-AF65-F5344CB8AC3E}">
        <p14:creationId xmlns:p14="http://schemas.microsoft.com/office/powerpoint/2010/main" val="20033650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IN" altLang="en-US" sz="2800" dirty="0"/>
              <a:t>Hot storage Cold storage</a:t>
            </a:r>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457200" y="548680"/>
            <a:ext cx="8416957" cy="6156920"/>
          </a:xfrm>
          <a:ln>
            <a:solidFill>
              <a:schemeClr val="tx2"/>
            </a:solidFill>
          </a:ln>
        </p:spPr>
        <p:txBody>
          <a:bodyPr/>
          <a:lstStyle/>
          <a:p>
            <a:pPr marL="0" indent="0" algn="just">
              <a:buNone/>
            </a:pPr>
            <a:r>
              <a:rPr lang="en-US" altLang="en-US" sz="2800" b="1" u="sng" dirty="0"/>
              <a:t>Hierarchical key generation:</a:t>
            </a:r>
          </a:p>
          <a:p>
            <a:pPr marL="0" indent="0" algn="just">
              <a:buNone/>
            </a:pPr>
            <a:endParaRPr lang="en-US" altLang="en-US" sz="2800" b="1" u="sng" dirty="0"/>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76</a:t>
            </a:fld>
            <a:endParaRPr lang="en-US" altLang="en-US" sz="1400" dirty="0">
              <a:solidFill>
                <a:srgbClr val="FF3300"/>
              </a:solidFill>
              <a:latin typeface="Tahoma" panose="020B060403050404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4BB8B203-EF82-EB4A-FDD8-974EE370E36A}"/>
              </a:ext>
            </a:extLst>
          </p:cNvPr>
          <p:cNvPicPr>
            <a:picLocks noChangeAspect="1"/>
          </p:cNvPicPr>
          <p:nvPr/>
        </p:nvPicPr>
        <p:blipFill>
          <a:blip r:embed="rId2"/>
          <a:stretch>
            <a:fillRect/>
          </a:stretch>
        </p:blipFill>
        <p:spPr>
          <a:xfrm>
            <a:off x="683568" y="1340768"/>
            <a:ext cx="7920880" cy="5112568"/>
          </a:xfrm>
          <a:prstGeom prst="rect">
            <a:avLst/>
          </a:prstGeom>
        </p:spPr>
      </p:pic>
    </p:spTree>
    <p:extLst>
      <p:ext uri="{BB962C8B-B14F-4D97-AF65-F5344CB8AC3E}">
        <p14:creationId xmlns:p14="http://schemas.microsoft.com/office/powerpoint/2010/main" val="24663231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IN" altLang="en-US" sz="2800" dirty="0"/>
              <a:t>Hot storage Cold storage</a:t>
            </a:r>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457200" y="548680"/>
            <a:ext cx="8416957" cy="6156920"/>
          </a:xfrm>
          <a:ln>
            <a:solidFill>
              <a:schemeClr val="tx2"/>
            </a:solidFill>
          </a:ln>
        </p:spPr>
        <p:txBody>
          <a:bodyPr/>
          <a:lstStyle/>
          <a:p>
            <a:pPr marL="0" indent="0" algn="just">
              <a:buNone/>
            </a:pPr>
            <a:r>
              <a:rPr lang="en-US" altLang="en-US" sz="2800" b="1" u="sng" dirty="0"/>
              <a:t>Hierarchical key wallets:</a:t>
            </a:r>
          </a:p>
          <a:p>
            <a:pPr algn="just"/>
            <a:r>
              <a:rPr lang="en-US" b="0" i="0" dirty="0">
                <a:solidFill>
                  <a:srgbClr val="000000"/>
                </a:solidFill>
                <a:effectLst/>
              </a:rPr>
              <a:t>The cold side creates and saves private key and address generation information. </a:t>
            </a:r>
          </a:p>
          <a:p>
            <a:pPr algn="just"/>
            <a:r>
              <a:rPr lang="en-US" b="0" i="0" dirty="0">
                <a:solidFill>
                  <a:srgbClr val="000000"/>
                </a:solidFill>
                <a:effectLst/>
              </a:rPr>
              <a:t>It does a </a:t>
            </a:r>
            <a:r>
              <a:rPr lang="en-US" b="1" i="0" dirty="0">
                <a:solidFill>
                  <a:srgbClr val="000000"/>
                </a:solidFill>
                <a:effectLst/>
              </a:rPr>
              <a:t>one-time transfer </a:t>
            </a:r>
            <a:r>
              <a:rPr lang="en-US" b="0" i="0" dirty="0">
                <a:solidFill>
                  <a:srgbClr val="000000"/>
                </a:solidFill>
                <a:effectLst/>
              </a:rPr>
              <a:t>of the latter to the </a:t>
            </a:r>
            <a:r>
              <a:rPr lang="en-US" b="1" i="0" dirty="0">
                <a:solidFill>
                  <a:srgbClr val="000000"/>
                </a:solidFill>
                <a:effectLst/>
              </a:rPr>
              <a:t>hot side</a:t>
            </a:r>
            <a:r>
              <a:rPr lang="en-US" b="0" i="0" dirty="0">
                <a:solidFill>
                  <a:srgbClr val="000000"/>
                </a:solidFill>
                <a:effectLst/>
              </a:rPr>
              <a:t>. </a:t>
            </a:r>
          </a:p>
          <a:p>
            <a:pPr algn="just"/>
            <a:r>
              <a:rPr lang="en-US" b="0" i="0" dirty="0">
                <a:solidFill>
                  <a:srgbClr val="000000"/>
                </a:solidFill>
                <a:effectLst/>
              </a:rPr>
              <a:t>The hot side generates a </a:t>
            </a:r>
            <a:r>
              <a:rPr lang="en-US" b="1" i="0" dirty="0">
                <a:solidFill>
                  <a:srgbClr val="000000"/>
                </a:solidFill>
                <a:effectLst/>
              </a:rPr>
              <a:t>new address </a:t>
            </a:r>
            <a:r>
              <a:rPr lang="en-US" b="0" i="0" dirty="0">
                <a:solidFill>
                  <a:srgbClr val="000000"/>
                </a:solidFill>
                <a:effectLst/>
              </a:rPr>
              <a:t>sequentially every time it wants to send coins to the cold side. </a:t>
            </a:r>
          </a:p>
          <a:p>
            <a:pPr algn="just"/>
            <a:r>
              <a:rPr lang="en-US" b="0" i="0" dirty="0">
                <a:solidFill>
                  <a:srgbClr val="000000"/>
                </a:solidFill>
                <a:effectLst/>
              </a:rPr>
              <a:t>When the cold side reconnects, it generates addresses sequentially and checks the blockchain for transfers to those addresses until it reaches an address that hasn’t received any coins. </a:t>
            </a:r>
          </a:p>
          <a:p>
            <a:pPr algn="just"/>
            <a:r>
              <a:rPr lang="en-US" b="0" i="0" dirty="0">
                <a:solidFill>
                  <a:srgbClr val="000000"/>
                </a:solidFill>
                <a:effectLst/>
              </a:rPr>
              <a:t>It can also generate private keys sequentially if it wants to send some coins back to the hot side or spend them some other way.</a:t>
            </a:r>
            <a:r>
              <a:rPr lang="en-US" sz="2800" dirty="0"/>
              <a:t> </a:t>
            </a:r>
            <a:br>
              <a:rPr lang="en-US" sz="2800" dirty="0"/>
            </a:br>
            <a:endParaRPr lang="en-US" altLang="en-US" sz="2800" b="1" u="sng" dirty="0"/>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77</a:t>
            </a:fld>
            <a:endParaRPr lang="en-US" altLang="en-US" sz="1400" dirty="0">
              <a:solidFill>
                <a:srgbClr val="FF3300"/>
              </a:solidFill>
              <a:latin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12721621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IN" altLang="en-US" sz="2800" dirty="0"/>
              <a:t>Hot storage Cold storage</a:t>
            </a:r>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457200" y="548680"/>
            <a:ext cx="8416957" cy="6156920"/>
          </a:xfrm>
          <a:ln>
            <a:solidFill>
              <a:schemeClr val="tx2"/>
            </a:solidFill>
          </a:ln>
        </p:spPr>
        <p:txBody>
          <a:bodyPr/>
          <a:lstStyle/>
          <a:p>
            <a:pPr algn="just"/>
            <a:r>
              <a:rPr lang="en-US" sz="2300" b="0" i="0" dirty="0">
                <a:solidFill>
                  <a:srgbClr val="000000"/>
                </a:solidFill>
                <a:effectLst/>
              </a:rPr>
              <a:t>For hierarchical key generation, we’ll need two other random values </a:t>
            </a:r>
            <a:r>
              <a:rPr lang="en-US" sz="2300" b="1" i="0" dirty="0">
                <a:solidFill>
                  <a:srgbClr val="000000"/>
                </a:solidFill>
                <a:effectLst/>
              </a:rPr>
              <a:t>​ </a:t>
            </a:r>
            <a:r>
              <a:rPr lang="en-US" sz="2300" b="1" i="1" dirty="0">
                <a:solidFill>
                  <a:srgbClr val="000000"/>
                </a:solidFill>
                <a:effectLst/>
              </a:rPr>
              <a:t>k </a:t>
            </a:r>
            <a:r>
              <a:rPr lang="en-US" sz="2300" b="1" i="0" dirty="0">
                <a:solidFill>
                  <a:srgbClr val="000000"/>
                </a:solidFill>
                <a:effectLst/>
              </a:rPr>
              <a:t>and ​ </a:t>
            </a:r>
            <a:r>
              <a:rPr lang="en-US" sz="2300" b="1" i="1" dirty="0">
                <a:solidFill>
                  <a:srgbClr val="000000"/>
                </a:solidFill>
                <a:effectLst/>
              </a:rPr>
              <a:t>y</a:t>
            </a:r>
            <a:r>
              <a:rPr lang="en-US" sz="2300" b="1" dirty="0"/>
              <a:t> </a:t>
            </a:r>
          </a:p>
          <a:p>
            <a:pPr algn="just"/>
            <a:r>
              <a:rPr lang="en-US" sz="2300" dirty="0"/>
              <a:t>we have two levels of security, with the hot side being at a lower level. </a:t>
            </a:r>
          </a:p>
          <a:p>
            <a:pPr algn="just"/>
            <a:r>
              <a:rPr lang="en-US" sz="2300" dirty="0"/>
              <a:t>If the hot side is compromised, the </a:t>
            </a:r>
            <a:r>
              <a:rPr lang="en-US" sz="2300" dirty="0" err="1"/>
              <a:t>unlinkability</a:t>
            </a:r>
            <a:r>
              <a:rPr lang="en-US" sz="2300" dirty="0"/>
              <a:t> property that we just discussed will be lost, but the private keys (and the bitcoins) are still safe. </a:t>
            </a:r>
          </a:p>
          <a:p>
            <a:pPr algn="just"/>
            <a:r>
              <a:rPr lang="en-US" sz="2300" dirty="0"/>
              <a:t>In general, this scheme supports arbitrarily many security levels --- hence “hierarchical” --- although we haven’t seen the details.</a:t>
            </a:r>
          </a:p>
          <a:p>
            <a:pPr algn="just"/>
            <a:r>
              <a:rPr lang="en-US" sz="2300" dirty="0"/>
              <a:t>This can be useful, for instance, when there are </a:t>
            </a:r>
            <a:r>
              <a:rPr lang="en-US" sz="2300" b="1" dirty="0"/>
              <a:t>multiple levels </a:t>
            </a:r>
            <a:r>
              <a:rPr lang="en-US" sz="2300" dirty="0"/>
              <a:t>of delegation within a company.</a:t>
            </a:r>
            <a:endParaRPr lang="en-US" altLang="en-US" sz="2300" b="1" u="sng" dirty="0"/>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78</a:t>
            </a:fld>
            <a:endParaRPr lang="en-US" altLang="en-US" sz="1400" dirty="0">
              <a:solidFill>
                <a:srgbClr val="FF3300"/>
              </a:solidFill>
              <a:latin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10124126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IN" altLang="en-US" sz="2800" dirty="0"/>
              <a:t>Hot storage Cold storage</a:t>
            </a:r>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457200" y="548680"/>
            <a:ext cx="8416957" cy="6156920"/>
          </a:xfrm>
          <a:ln>
            <a:solidFill>
              <a:schemeClr val="tx2"/>
            </a:solidFill>
          </a:ln>
        </p:spPr>
        <p:txBody>
          <a:bodyPr/>
          <a:lstStyle/>
          <a:p>
            <a:pPr algn="just"/>
            <a:r>
              <a:rPr lang="en-US" dirty="0">
                <a:solidFill>
                  <a:srgbClr val="000000"/>
                </a:solidFill>
              </a:rPr>
              <a:t>T</a:t>
            </a:r>
            <a:r>
              <a:rPr lang="en-US" b="0" i="0" dirty="0">
                <a:solidFill>
                  <a:srgbClr val="000000"/>
                </a:solidFill>
                <a:effectLst/>
              </a:rPr>
              <a:t>he different ways in which </a:t>
            </a:r>
            <a:r>
              <a:rPr lang="en-US" b="1" i="0" dirty="0">
                <a:solidFill>
                  <a:srgbClr val="000000"/>
                </a:solidFill>
                <a:effectLst/>
              </a:rPr>
              <a:t>cold information </a:t>
            </a:r>
            <a:r>
              <a:rPr lang="en-US" i="0" dirty="0">
                <a:solidFill>
                  <a:srgbClr val="000000"/>
                </a:solidFill>
                <a:effectLst/>
              </a:rPr>
              <a:t>can be stored </a:t>
            </a:r>
            <a:r>
              <a:rPr lang="en-US" b="1" i="0" dirty="0">
                <a:solidFill>
                  <a:srgbClr val="000000"/>
                </a:solidFill>
                <a:effectLst/>
              </a:rPr>
              <a:t>— </a:t>
            </a:r>
            <a:r>
              <a:rPr lang="en-US" b="0" i="0" dirty="0">
                <a:solidFill>
                  <a:srgbClr val="000000"/>
                </a:solidFill>
                <a:effectLst/>
              </a:rPr>
              <a:t>whether one or more keys, or key-generation info ..</a:t>
            </a:r>
          </a:p>
          <a:p>
            <a:pPr algn="just"/>
            <a:r>
              <a:rPr lang="en-US" b="0" i="0" dirty="0">
                <a:solidFill>
                  <a:srgbClr val="000000"/>
                </a:solidFill>
                <a:effectLst/>
              </a:rPr>
              <a:t>The first way is to store it in some kind of device and put that device in a safe. It might be a laptop computer, a mobile phone or tablet, or a thumb drive. </a:t>
            </a:r>
          </a:p>
          <a:p>
            <a:pPr algn="just"/>
            <a:r>
              <a:rPr lang="en-US" b="0" i="0" dirty="0">
                <a:solidFill>
                  <a:srgbClr val="000000"/>
                </a:solidFill>
                <a:effectLst/>
              </a:rPr>
              <a:t>The important thing is to turn the device off and lock it up, so that if somebody wants to steal it they have to break into the locked storage.</a:t>
            </a:r>
            <a:r>
              <a:rPr lang="en-US" dirty="0"/>
              <a:t> </a:t>
            </a:r>
            <a:br>
              <a:rPr lang="en-US" dirty="0"/>
            </a:br>
            <a:endParaRPr lang="en-US" altLang="en-US" b="1" u="sng" dirty="0"/>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79</a:t>
            </a:fld>
            <a:endParaRPr lang="en-US" altLang="en-US" sz="1400" dirty="0">
              <a:solidFill>
                <a:srgbClr val="FF3300"/>
              </a:solidFill>
              <a:latin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755258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8" name="Slide Number Placeholder 1">
            <a:extLst>
              <a:ext uri="{FF2B5EF4-FFF2-40B4-BE49-F238E27FC236}">
                <a16:creationId xmlns:a16="http://schemas.microsoft.com/office/drawing/2014/main" id="{336D8135-2846-7A6D-B3FC-EF648EB86DE0}"/>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4AE631A-0AA2-43FE-827F-AAA2D21F69AD}" type="slidenum">
              <a:rPr lang="es-ES" altLang="en-US" sz="1400" smtClean="0"/>
              <a:pPr>
                <a:spcBef>
                  <a:spcPct val="0"/>
                </a:spcBef>
                <a:buFontTx/>
                <a:buNone/>
              </a:pPr>
              <a:t>8</a:t>
            </a:fld>
            <a:endParaRPr lang="es-ES" altLang="en-US" sz="1400"/>
          </a:p>
        </p:txBody>
      </p:sp>
      <p:sp>
        <p:nvSpPr>
          <p:cNvPr id="19459" name="TextBox 5">
            <a:extLst>
              <a:ext uri="{FF2B5EF4-FFF2-40B4-BE49-F238E27FC236}">
                <a16:creationId xmlns:a16="http://schemas.microsoft.com/office/drawing/2014/main" id="{B5AA9F16-3661-C113-2321-D3A0B1C18769}"/>
              </a:ext>
            </a:extLst>
          </p:cNvPr>
          <p:cNvSpPr txBox="1">
            <a:spLocks noChangeArrowheads="1"/>
          </p:cNvSpPr>
          <p:nvPr/>
        </p:nvSpPr>
        <p:spPr bwMode="auto">
          <a:xfrm>
            <a:off x="304800" y="17463"/>
            <a:ext cx="8534400" cy="40005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buFontTx/>
              <a:buNone/>
            </a:pPr>
            <a:r>
              <a:rPr lang="en-US" altLang="en-US" sz="2000" b="1">
                <a:solidFill>
                  <a:srgbClr val="0070C0"/>
                </a:solidFill>
                <a:latin typeface="Garamond" panose="02020404030301010803" pitchFamily="18" charset="0"/>
              </a:rPr>
              <a:t>Decentralization-Centralization vs. Decentralization-Distributed consensus </a:t>
            </a:r>
          </a:p>
        </p:txBody>
      </p:sp>
      <p:sp>
        <p:nvSpPr>
          <p:cNvPr id="2" name="TextBox 1">
            <a:extLst>
              <a:ext uri="{FF2B5EF4-FFF2-40B4-BE49-F238E27FC236}">
                <a16:creationId xmlns:a16="http://schemas.microsoft.com/office/drawing/2014/main" id="{991F4AD3-0BC6-8769-3744-40CBBE944915}"/>
              </a:ext>
            </a:extLst>
          </p:cNvPr>
          <p:cNvSpPr txBox="1"/>
          <p:nvPr/>
        </p:nvSpPr>
        <p:spPr>
          <a:xfrm>
            <a:off x="320675" y="417513"/>
            <a:ext cx="8534400" cy="6556375"/>
          </a:xfrm>
          <a:prstGeom prst="rect">
            <a:avLst/>
          </a:prstGeom>
          <a:noFill/>
          <a:ln>
            <a:solidFill>
              <a:schemeClr val="tx2"/>
            </a:solidFill>
          </a:ln>
        </p:spPr>
        <p:txBody>
          <a:bodyPr>
            <a:spAutoFit/>
          </a:bodyPr>
          <a:lstStyle/>
          <a:p>
            <a:pPr>
              <a:defRPr/>
            </a:pPr>
            <a:r>
              <a:rPr lang="en-US" sz="2800" b="1" u="sng" dirty="0">
                <a:solidFill>
                  <a:srgbClr val="FF0000"/>
                </a:solidFill>
                <a:latin typeface="urw-din"/>
              </a:rPr>
              <a:t>DECENTRALIZED SYSTEMS:</a:t>
            </a:r>
          </a:p>
          <a:p>
            <a:pPr marL="457200" indent="-457200" algn="just">
              <a:buFont typeface="Arial" panose="020B0604020202020204" pitchFamily="34" charset="0"/>
              <a:buChar char="•"/>
              <a:defRPr/>
            </a:pPr>
            <a:r>
              <a:rPr lang="en-US" sz="2800" dirty="0">
                <a:latin typeface="Garamond" panose="02020404030301010803" pitchFamily="18" charset="0"/>
              </a:rPr>
              <a:t>These are other types of systems that have been gaining a lot of popularity, primarily because of the massive hype of Bitcoin.</a:t>
            </a:r>
          </a:p>
          <a:p>
            <a:pPr marL="457200" indent="-457200" algn="just">
              <a:buFont typeface="Arial" panose="020B0604020202020204" pitchFamily="34" charset="0"/>
              <a:buChar char="•"/>
              <a:defRPr/>
            </a:pPr>
            <a:r>
              <a:rPr lang="en-US" sz="2800" dirty="0">
                <a:latin typeface="Garamond" panose="02020404030301010803" pitchFamily="18" charset="0"/>
              </a:rPr>
              <a:t>The basic idea of decentralization is to </a:t>
            </a:r>
            <a:r>
              <a:rPr lang="en-US" sz="2800" b="1" dirty="0">
                <a:latin typeface="Garamond" panose="02020404030301010803" pitchFamily="18" charset="0"/>
              </a:rPr>
              <a:t>distribute control </a:t>
            </a:r>
            <a:r>
              <a:rPr lang="en-US" sz="2800" dirty="0">
                <a:latin typeface="Garamond" panose="02020404030301010803" pitchFamily="18" charset="0"/>
              </a:rPr>
              <a:t>and </a:t>
            </a:r>
            <a:r>
              <a:rPr lang="en-US" sz="2800" b="1" dirty="0">
                <a:latin typeface="Garamond" panose="02020404030301010803" pitchFamily="18" charset="0"/>
              </a:rPr>
              <a:t>authority</a:t>
            </a:r>
            <a:r>
              <a:rPr lang="en-US" sz="2800" dirty="0">
                <a:latin typeface="Garamond" panose="02020404030301010803" pitchFamily="18" charset="0"/>
              </a:rPr>
              <a:t> to the peripheries of an organization instead of one </a:t>
            </a:r>
            <a:r>
              <a:rPr lang="en-US" sz="2800" b="1" dirty="0">
                <a:latin typeface="Garamond" panose="02020404030301010803" pitchFamily="18" charset="0"/>
              </a:rPr>
              <a:t>central body </a:t>
            </a:r>
            <a:r>
              <a:rPr lang="en-US" sz="2800" dirty="0">
                <a:latin typeface="Garamond" panose="02020404030301010803" pitchFamily="18" charset="0"/>
              </a:rPr>
              <a:t>being in full control of the organization. </a:t>
            </a:r>
          </a:p>
          <a:p>
            <a:pPr marL="457200" indent="-457200" algn="just">
              <a:buFont typeface="Arial" panose="020B0604020202020204" pitchFamily="34" charset="0"/>
              <a:buChar char="•"/>
              <a:defRPr/>
            </a:pPr>
            <a:r>
              <a:rPr lang="en-US" sz="2800" dirty="0">
                <a:latin typeface="Garamond" panose="02020404030301010803" pitchFamily="18" charset="0"/>
              </a:rPr>
              <a:t>In decentralized systems, every node makes its own decision. </a:t>
            </a:r>
          </a:p>
          <a:p>
            <a:pPr marL="457200" indent="-457200" algn="just">
              <a:buFont typeface="Arial" panose="020B0604020202020204" pitchFamily="34" charset="0"/>
              <a:buChar char="•"/>
              <a:defRPr/>
            </a:pPr>
            <a:r>
              <a:rPr lang="en-US" sz="2800" dirty="0">
                <a:latin typeface="Garamond" panose="02020404030301010803" pitchFamily="18" charset="0"/>
              </a:rPr>
              <a:t>The final behavior of the system is the aggregate of the decisions of the individual nodes. </a:t>
            </a:r>
          </a:p>
          <a:p>
            <a:pPr marL="457200" indent="-457200" algn="just">
              <a:buFont typeface="Arial" panose="020B0604020202020204" pitchFamily="34" charset="0"/>
              <a:buChar char="•"/>
              <a:defRPr/>
            </a:pPr>
            <a:r>
              <a:rPr lang="en-US" sz="2800" dirty="0">
                <a:latin typeface="Garamond" panose="02020404030301010803" pitchFamily="18" charset="0"/>
              </a:rPr>
              <a:t>Note that there is no single entity that receives and responds to the request. </a:t>
            </a:r>
          </a:p>
          <a:p>
            <a:pPr>
              <a:defRPr/>
            </a:pPr>
            <a:endParaRPr lang="en-US" sz="2800" dirty="0">
              <a:solidFill>
                <a:srgbClr val="273239"/>
              </a:solidFill>
              <a:latin typeface="urw-din"/>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IN" altLang="en-US" sz="2800" dirty="0"/>
              <a:t>Hot storage Cold storage</a:t>
            </a:r>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457200" y="548680"/>
            <a:ext cx="8416957" cy="6156920"/>
          </a:xfrm>
          <a:ln>
            <a:solidFill>
              <a:schemeClr val="tx2"/>
            </a:solidFill>
          </a:ln>
        </p:spPr>
        <p:txBody>
          <a:bodyPr/>
          <a:lstStyle/>
          <a:p>
            <a:pPr marL="0" indent="0" algn="just">
              <a:buNone/>
            </a:pPr>
            <a:r>
              <a:rPr lang="en-US" sz="2400" b="1" i="0" u="sng" dirty="0">
                <a:solidFill>
                  <a:srgbClr val="0070C0"/>
                </a:solidFill>
                <a:effectLst/>
              </a:rPr>
              <a:t>Brain wallet</a:t>
            </a:r>
            <a:r>
              <a:rPr lang="en-US" sz="2400" b="0" i="0" u="sng" dirty="0">
                <a:solidFill>
                  <a:srgbClr val="0070C0"/>
                </a:solidFill>
                <a:effectLst/>
              </a:rPr>
              <a:t>​ . </a:t>
            </a:r>
          </a:p>
          <a:p>
            <a:pPr algn="just"/>
            <a:r>
              <a:rPr lang="en-US" b="0" i="0" dirty="0">
                <a:solidFill>
                  <a:srgbClr val="000000"/>
                </a:solidFill>
                <a:effectLst/>
              </a:rPr>
              <a:t>The second method we can use is called a </a:t>
            </a:r>
            <a:r>
              <a:rPr lang="en-US" b="1" i="0" dirty="0">
                <a:solidFill>
                  <a:srgbClr val="000000"/>
                </a:solidFill>
                <a:effectLst/>
              </a:rPr>
              <a:t>brain wallet</a:t>
            </a:r>
            <a:r>
              <a:rPr lang="en-US" b="0" i="0" dirty="0">
                <a:solidFill>
                  <a:srgbClr val="000000"/>
                </a:solidFill>
                <a:effectLst/>
              </a:rPr>
              <a:t>. This is a way to control access to bitcoins using nothing but a </a:t>
            </a:r>
            <a:r>
              <a:rPr lang="en-US" b="1" i="0" dirty="0">
                <a:solidFill>
                  <a:srgbClr val="000000"/>
                </a:solidFill>
                <a:effectLst/>
              </a:rPr>
              <a:t>secret passphrase. </a:t>
            </a:r>
          </a:p>
          <a:p>
            <a:pPr algn="just"/>
            <a:r>
              <a:rPr lang="en-US" b="0" i="0" dirty="0">
                <a:solidFill>
                  <a:srgbClr val="000000"/>
                </a:solidFill>
                <a:effectLst/>
              </a:rPr>
              <a:t>This avoids the need for hard drives, paper, or any other long-term storage mechanism. </a:t>
            </a:r>
          </a:p>
          <a:p>
            <a:pPr algn="just"/>
            <a:r>
              <a:rPr lang="en-US" b="0" i="0" dirty="0">
                <a:solidFill>
                  <a:srgbClr val="000000"/>
                </a:solidFill>
                <a:effectLst/>
              </a:rPr>
              <a:t>This property can be particularly useful in situations where you have </a:t>
            </a:r>
            <a:r>
              <a:rPr lang="en-US" b="1" i="0" dirty="0">
                <a:solidFill>
                  <a:srgbClr val="000000"/>
                </a:solidFill>
                <a:effectLst/>
              </a:rPr>
              <a:t>poor physical security,</a:t>
            </a:r>
            <a:r>
              <a:rPr lang="en-US" b="0" i="0" dirty="0">
                <a:solidFill>
                  <a:srgbClr val="000000"/>
                </a:solidFill>
                <a:effectLst/>
              </a:rPr>
              <a:t> perhaps when you’re </a:t>
            </a:r>
            <a:r>
              <a:rPr lang="en-US" b="1" i="1" dirty="0">
                <a:solidFill>
                  <a:srgbClr val="000000"/>
                </a:solidFill>
                <a:effectLst/>
              </a:rPr>
              <a:t>traveling internationally</a:t>
            </a:r>
            <a:r>
              <a:rPr lang="en-US" b="0" i="0" dirty="0">
                <a:solidFill>
                  <a:srgbClr val="000000"/>
                </a:solidFill>
                <a:effectLst/>
              </a:rPr>
              <a:t>.</a:t>
            </a:r>
            <a:r>
              <a:rPr lang="en-US" dirty="0"/>
              <a:t> </a:t>
            </a:r>
          </a:p>
          <a:p>
            <a:pPr algn="just"/>
            <a:r>
              <a:rPr lang="en-US" dirty="0"/>
              <a:t>The key trick behind a brain wallet is to have a </a:t>
            </a:r>
            <a:r>
              <a:rPr lang="en-US" b="1" dirty="0"/>
              <a:t>predictable algorithm </a:t>
            </a:r>
            <a:r>
              <a:rPr lang="en-US" dirty="0"/>
              <a:t>for turning a passphrase into a public and private key. </a:t>
            </a:r>
          </a:p>
          <a:p>
            <a:pPr marL="0" indent="0" algn="just">
              <a:buNone/>
            </a:pPr>
            <a:r>
              <a:rPr lang="en-US" b="1" dirty="0"/>
              <a:t>For example</a:t>
            </a:r>
            <a:r>
              <a:rPr lang="en-US" dirty="0"/>
              <a:t>, you could hash the passphrase with a suitable hash function to derive the private key, and given the private key, the public key can be derived in a standard way.</a:t>
            </a:r>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80</a:t>
            </a:fld>
            <a:endParaRPr lang="en-US" altLang="en-US" sz="1400" dirty="0">
              <a:solidFill>
                <a:srgbClr val="FF3300"/>
              </a:solidFill>
              <a:latin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25117755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IN" altLang="en-US" sz="2800" dirty="0"/>
              <a:t>Hot storage Cold storage</a:t>
            </a:r>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457200" y="548680"/>
            <a:ext cx="8416957" cy="6156920"/>
          </a:xfrm>
          <a:ln>
            <a:solidFill>
              <a:schemeClr val="tx2"/>
            </a:solidFill>
          </a:ln>
        </p:spPr>
        <p:txBody>
          <a:bodyPr/>
          <a:lstStyle/>
          <a:p>
            <a:pPr algn="just"/>
            <a:r>
              <a:rPr lang="en-US" dirty="0"/>
              <a:t>Further, combining this with the hierarchical wallet technique we saw earlier, we can generate an entire sequence of addresses and private keys from a passphrase, thus enabling a complete wallet.</a:t>
            </a:r>
          </a:p>
          <a:p>
            <a:r>
              <a:rPr lang="en-US" sz="1800" dirty="0">
                <a:solidFill>
                  <a:srgbClr val="000000"/>
                </a:solidFill>
                <a:latin typeface="Calibri" panose="020F0502020204030204" pitchFamily="34" charset="0"/>
              </a:rPr>
              <a:t>A</a:t>
            </a:r>
            <a:r>
              <a:rPr lang="en-US" sz="1800" b="0" i="0" dirty="0">
                <a:solidFill>
                  <a:srgbClr val="000000"/>
                </a:solidFill>
                <a:effectLst/>
                <a:latin typeface="Calibri" panose="020F0502020204030204" pitchFamily="34" charset="0"/>
              </a:rPr>
              <a:t>n adversary can also obtain </a:t>
            </a:r>
            <a:r>
              <a:rPr lang="en-US" sz="1800" b="1" i="0" dirty="0">
                <a:solidFill>
                  <a:srgbClr val="000000"/>
                </a:solidFill>
                <a:effectLst/>
                <a:latin typeface="Calibri" panose="020F0502020204030204" pitchFamily="34" charset="0"/>
              </a:rPr>
              <a:t>all private keys </a:t>
            </a:r>
            <a:r>
              <a:rPr lang="en-US" sz="1800" b="0" i="0" dirty="0">
                <a:solidFill>
                  <a:srgbClr val="000000"/>
                </a:solidFill>
                <a:effectLst/>
                <a:latin typeface="Calibri" panose="020F0502020204030204" pitchFamily="34" charset="0"/>
              </a:rPr>
              <a:t>in a </a:t>
            </a:r>
            <a:r>
              <a:rPr lang="en-US" sz="1800" b="1" i="0" dirty="0">
                <a:solidFill>
                  <a:srgbClr val="000000"/>
                </a:solidFill>
                <a:effectLst/>
                <a:latin typeface="Calibri" panose="020F0502020204030204" pitchFamily="34" charset="0"/>
              </a:rPr>
              <a:t>brain wallet </a:t>
            </a:r>
            <a:r>
              <a:rPr lang="en-US" sz="1800" b="0" i="0" dirty="0">
                <a:solidFill>
                  <a:srgbClr val="000000"/>
                </a:solidFill>
                <a:effectLst/>
                <a:latin typeface="Calibri" panose="020F0502020204030204" pitchFamily="34" charset="0"/>
              </a:rPr>
              <a:t>if they can guess the passphrase. </a:t>
            </a:r>
          </a:p>
          <a:p>
            <a:r>
              <a:rPr lang="en-US" sz="1800" b="0" i="0" dirty="0">
                <a:solidFill>
                  <a:srgbClr val="000000"/>
                </a:solidFill>
                <a:effectLst/>
                <a:latin typeface="Calibri" panose="020F0502020204030204" pitchFamily="34" charset="0"/>
              </a:rPr>
              <a:t>As always in computer security, we must assume that the adversary knows the procedure you used to generate keys, and only your passphrase provides security.</a:t>
            </a:r>
          </a:p>
          <a:p>
            <a:r>
              <a:rPr lang="en-US" sz="1800" b="0" i="0" dirty="0">
                <a:solidFill>
                  <a:srgbClr val="000000"/>
                </a:solidFill>
                <a:effectLst/>
                <a:latin typeface="Calibri" panose="020F0502020204030204" pitchFamily="34" charset="0"/>
              </a:rPr>
              <a:t>So the adversary can try various passphrases and generate addresses using them; if he finds any unspent transactions on the blockchain at any of those addresses, he can immediately transfer them to himself. </a:t>
            </a:r>
          </a:p>
          <a:p>
            <a:r>
              <a:rPr lang="en-US" sz="1800" b="0" i="0" dirty="0">
                <a:solidFill>
                  <a:srgbClr val="000000"/>
                </a:solidFill>
                <a:effectLst/>
                <a:latin typeface="Calibri" panose="020F0502020204030204" pitchFamily="34" charset="0"/>
              </a:rPr>
              <a:t>The adversary may never know (or care) who the coins belonged to and the attack doesn’t require breaking into any machines. </a:t>
            </a:r>
          </a:p>
          <a:p>
            <a:r>
              <a:rPr lang="en-US" sz="1800" b="0" i="0" dirty="0">
                <a:solidFill>
                  <a:srgbClr val="000000"/>
                </a:solidFill>
                <a:effectLst/>
                <a:latin typeface="Calibri" panose="020F0502020204030204" pitchFamily="34" charset="0"/>
              </a:rPr>
              <a:t>Guessing brain wallet passphrases is not directed toward specific users, and further, leaves no trace.</a:t>
            </a:r>
            <a:r>
              <a:rPr lang="en-US" dirty="0"/>
              <a:t> </a:t>
            </a:r>
            <a:br>
              <a:rPr lang="en-US" dirty="0"/>
            </a:br>
            <a:endParaRPr lang="en-US" altLang="en-US" b="1" u="sng" dirty="0"/>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81</a:t>
            </a:fld>
            <a:endParaRPr lang="en-US" altLang="en-US" sz="1400" dirty="0">
              <a:solidFill>
                <a:srgbClr val="FF3300"/>
              </a:solidFill>
              <a:latin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10005745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IN" altLang="en-US" sz="2800" dirty="0"/>
              <a:t>Hot storage Cold storage</a:t>
            </a:r>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457200" y="548680"/>
            <a:ext cx="8416957" cy="6156920"/>
          </a:xfrm>
          <a:ln>
            <a:solidFill>
              <a:schemeClr val="tx2"/>
            </a:solidFill>
          </a:ln>
        </p:spPr>
        <p:txBody>
          <a:bodyPr/>
          <a:lstStyle/>
          <a:p>
            <a:pPr marL="0" indent="0" algn="just">
              <a:buNone/>
            </a:pPr>
            <a:r>
              <a:rPr lang="en-US" sz="2400" b="1" i="0" u="sng" dirty="0">
                <a:solidFill>
                  <a:srgbClr val="0070C0"/>
                </a:solidFill>
                <a:effectLst/>
                <a:latin typeface="Calibri-Bold"/>
              </a:rPr>
              <a:t>Paper wallet</a:t>
            </a:r>
            <a:r>
              <a:rPr lang="en-US" sz="2400" b="0" i="0" u="sng" dirty="0">
                <a:solidFill>
                  <a:srgbClr val="0070C0"/>
                </a:solidFill>
                <a:effectLst/>
                <a:latin typeface="Gautami" panose="020B0502040204020203" pitchFamily="34" charset="0"/>
              </a:rPr>
              <a:t>​ </a:t>
            </a:r>
            <a:r>
              <a:rPr lang="en-US" sz="1800" b="0" i="0" dirty="0">
                <a:solidFill>
                  <a:srgbClr val="000000"/>
                </a:solidFill>
                <a:effectLst/>
                <a:latin typeface="Calibri" panose="020F0502020204030204" pitchFamily="34" charset="0"/>
              </a:rPr>
              <a:t>. </a:t>
            </a:r>
          </a:p>
          <a:p>
            <a:pPr algn="just"/>
            <a:r>
              <a:rPr lang="en-US" sz="1800" b="0" i="0" dirty="0">
                <a:solidFill>
                  <a:srgbClr val="000000"/>
                </a:solidFill>
                <a:effectLst/>
                <a:latin typeface="Calibri" panose="020F0502020204030204" pitchFamily="34" charset="0"/>
              </a:rPr>
              <a:t>The third option is called a paper wallet.</a:t>
            </a:r>
          </a:p>
          <a:p>
            <a:pPr algn="just"/>
            <a:r>
              <a:rPr lang="en-US" sz="1800" b="0" i="0" dirty="0">
                <a:solidFill>
                  <a:srgbClr val="000000"/>
                </a:solidFill>
                <a:effectLst/>
                <a:latin typeface="Calibri" panose="020F0502020204030204" pitchFamily="34" charset="0"/>
              </a:rPr>
              <a:t>We can print the key material to paper and then put that paper into a safe or secure place. </a:t>
            </a:r>
          </a:p>
          <a:p>
            <a:pPr algn="just"/>
            <a:r>
              <a:rPr lang="en-US" sz="1800" dirty="0">
                <a:solidFill>
                  <a:srgbClr val="000000"/>
                </a:solidFill>
                <a:latin typeface="Calibri" panose="020F0502020204030204" pitchFamily="34" charset="0"/>
              </a:rPr>
              <a:t>T</a:t>
            </a:r>
            <a:r>
              <a:rPr lang="en-US" sz="1800" b="0" i="0" dirty="0">
                <a:solidFill>
                  <a:srgbClr val="000000"/>
                </a:solidFill>
                <a:effectLst/>
                <a:latin typeface="Calibri" panose="020F0502020204030204" pitchFamily="34" charset="0"/>
              </a:rPr>
              <a:t>he security of this method is just as good or bad as the physical security of the paper that we're using.</a:t>
            </a:r>
          </a:p>
          <a:p>
            <a:pPr algn="just"/>
            <a:r>
              <a:rPr lang="en-US" sz="1800" dirty="0">
                <a:solidFill>
                  <a:srgbClr val="000000"/>
                </a:solidFill>
                <a:latin typeface="Calibri" panose="020F0502020204030204" pitchFamily="34" charset="0"/>
              </a:rPr>
              <a:t>P</a:t>
            </a:r>
            <a:r>
              <a:rPr lang="en-US" sz="1800" b="0" i="0" dirty="0">
                <a:solidFill>
                  <a:srgbClr val="000000"/>
                </a:solidFill>
                <a:effectLst/>
                <a:latin typeface="Calibri" panose="020F0502020204030204" pitchFamily="34" charset="0"/>
              </a:rPr>
              <a:t>aper wallets encode both the public and private key in </a:t>
            </a:r>
            <a:r>
              <a:rPr lang="en-US" sz="1800" b="1" i="0" dirty="0">
                <a:solidFill>
                  <a:srgbClr val="000000"/>
                </a:solidFill>
                <a:effectLst/>
                <a:latin typeface="Calibri" panose="020F0502020204030204" pitchFamily="34" charset="0"/>
              </a:rPr>
              <a:t>two ways</a:t>
            </a:r>
            <a:r>
              <a:rPr lang="en-US" sz="1800" b="0" i="0" dirty="0">
                <a:solidFill>
                  <a:srgbClr val="000000"/>
                </a:solidFill>
                <a:effectLst/>
                <a:latin typeface="Calibri" panose="020F0502020204030204" pitchFamily="34" charset="0"/>
              </a:rPr>
              <a:t>: as a </a:t>
            </a:r>
            <a:r>
              <a:rPr lang="en-US" sz="1800" b="1" i="0" dirty="0">
                <a:solidFill>
                  <a:srgbClr val="000000"/>
                </a:solidFill>
                <a:effectLst/>
                <a:latin typeface="Calibri" panose="020F0502020204030204" pitchFamily="34" charset="0"/>
              </a:rPr>
              <a:t>2D barcode </a:t>
            </a:r>
            <a:r>
              <a:rPr lang="en-US" sz="1800" b="0" i="0" dirty="0">
                <a:solidFill>
                  <a:srgbClr val="000000"/>
                </a:solidFill>
                <a:effectLst/>
                <a:latin typeface="Calibri" panose="020F0502020204030204" pitchFamily="34" charset="0"/>
              </a:rPr>
              <a:t>and in </a:t>
            </a:r>
            <a:r>
              <a:rPr lang="en-US" sz="1800" b="1" i="0" dirty="0">
                <a:solidFill>
                  <a:srgbClr val="000000"/>
                </a:solidFill>
                <a:effectLst/>
                <a:latin typeface="Calibri" panose="020F0502020204030204" pitchFamily="34" charset="0"/>
              </a:rPr>
              <a:t>base 58 notation</a:t>
            </a:r>
            <a:r>
              <a:rPr lang="en-US" sz="1800" b="0" i="0" dirty="0">
                <a:solidFill>
                  <a:srgbClr val="000000"/>
                </a:solidFill>
                <a:effectLst/>
                <a:latin typeface="Calibri" panose="020F0502020204030204" pitchFamily="34" charset="0"/>
              </a:rPr>
              <a:t>. </a:t>
            </a:r>
          </a:p>
          <a:p>
            <a:r>
              <a:rPr lang="en-US" sz="1800" b="0" i="0" dirty="0">
                <a:solidFill>
                  <a:srgbClr val="000000"/>
                </a:solidFill>
                <a:effectLst/>
                <a:latin typeface="Calibri" panose="020F0502020204030204" pitchFamily="34" charset="0"/>
              </a:rPr>
              <a:t>Just like with a </a:t>
            </a:r>
            <a:r>
              <a:rPr lang="en-US" sz="1800" b="1" i="0" dirty="0">
                <a:solidFill>
                  <a:srgbClr val="000000"/>
                </a:solidFill>
                <a:effectLst/>
                <a:latin typeface="Calibri" panose="020F0502020204030204" pitchFamily="34" charset="0"/>
              </a:rPr>
              <a:t>brain wallet</a:t>
            </a:r>
            <a:r>
              <a:rPr lang="en-US" sz="1800" b="0" i="0" dirty="0">
                <a:solidFill>
                  <a:srgbClr val="000000"/>
                </a:solidFill>
                <a:effectLst/>
                <a:latin typeface="Calibri" panose="020F0502020204030204" pitchFamily="34" charset="0"/>
              </a:rPr>
              <a:t>, storing a small amount of key material is sufficient to re-create a wallet.</a:t>
            </a:r>
            <a:r>
              <a:rPr lang="en-US" dirty="0"/>
              <a:t> </a:t>
            </a:r>
            <a:br>
              <a:rPr lang="en-US" dirty="0"/>
            </a:br>
            <a:endParaRPr lang="en-US" altLang="en-US" b="1" u="sng" dirty="0"/>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82</a:t>
            </a:fld>
            <a:endParaRPr lang="en-US" altLang="en-US" sz="1400" dirty="0">
              <a:solidFill>
                <a:srgbClr val="FF3300"/>
              </a:solidFill>
              <a:latin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30574482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IN" altLang="en-US" sz="2800" dirty="0"/>
              <a:t>Hot storage Cold storage</a:t>
            </a:r>
          </a:p>
        </p:txBody>
      </p:sp>
      <p:pic>
        <p:nvPicPr>
          <p:cNvPr id="3" name="Content Placeholder 2">
            <a:extLst>
              <a:ext uri="{FF2B5EF4-FFF2-40B4-BE49-F238E27FC236}">
                <a16:creationId xmlns:a16="http://schemas.microsoft.com/office/drawing/2014/main" id="{FEFA987F-B48B-36F2-F551-3E16D2619D48}"/>
              </a:ext>
            </a:extLst>
          </p:cNvPr>
          <p:cNvPicPr>
            <a:picLocks noGrp="1" noChangeAspect="1"/>
          </p:cNvPicPr>
          <p:nvPr>
            <p:ph idx="1"/>
          </p:nvPr>
        </p:nvPicPr>
        <p:blipFill>
          <a:blip r:embed="rId2"/>
          <a:stretch>
            <a:fillRect/>
          </a:stretch>
        </p:blipFill>
        <p:spPr>
          <a:xfrm>
            <a:off x="827584" y="963816"/>
            <a:ext cx="7344816" cy="3744416"/>
          </a:xfrm>
          <a:ln>
            <a:solidFill>
              <a:schemeClr val="tx2"/>
            </a:solidFill>
          </a:ln>
        </p:spPr>
      </p:pic>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83</a:t>
            </a:fld>
            <a:endParaRPr lang="en-US" altLang="en-US" sz="1400" dirty="0">
              <a:solidFill>
                <a:srgbClr val="FF3300"/>
              </a:solidFill>
              <a:latin typeface="Tahoma" panose="020B0604030504040204" pitchFamily="34" charset="0"/>
              <a:cs typeface="Arial" panose="020B0604020202020204" pitchFamily="34" charset="0"/>
            </a:endParaRPr>
          </a:p>
        </p:txBody>
      </p:sp>
      <p:sp>
        <p:nvSpPr>
          <p:cNvPr id="5" name="TextBox 4">
            <a:extLst>
              <a:ext uri="{FF2B5EF4-FFF2-40B4-BE49-F238E27FC236}">
                <a16:creationId xmlns:a16="http://schemas.microsoft.com/office/drawing/2014/main" id="{56CA8DD4-A1DC-5ACD-78D5-57F87D194CEC}"/>
              </a:ext>
            </a:extLst>
          </p:cNvPr>
          <p:cNvSpPr txBox="1"/>
          <p:nvPr/>
        </p:nvSpPr>
        <p:spPr>
          <a:xfrm>
            <a:off x="899592" y="4869160"/>
            <a:ext cx="7560840" cy="1200329"/>
          </a:xfrm>
          <a:prstGeom prst="rect">
            <a:avLst/>
          </a:prstGeom>
          <a:noFill/>
        </p:spPr>
        <p:txBody>
          <a:bodyPr wrap="square">
            <a:spAutoFit/>
          </a:bodyPr>
          <a:lstStyle/>
          <a:p>
            <a:r>
              <a:rPr lang="en-US" sz="1800" b="1" i="0" dirty="0">
                <a:solidFill>
                  <a:srgbClr val="000000"/>
                </a:solidFill>
                <a:effectLst/>
                <a:latin typeface="Calibri-Bold"/>
              </a:rPr>
              <a:t>A Bitcoin paper wallet </a:t>
            </a:r>
            <a:r>
              <a:rPr lang="en-US" sz="1600" b="0" i="0" dirty="0">
                <a:solidFill>
                  <a:srgbClr val="000000"/>
                </a:solidFill>
                <a:effectLst/>
                <a:latin typeface="Gautami" panose="020B0502040204020203" pitchFamily="34" charset="0"/>
              </a:rPr>
              <a:t>​ </a:t>
            </a:r>
            <a:r>
              <a:rPr lang="en-US" sz="1800" b="0" i="0" dirty="0">
                <a:solidFill>
                  <a:srgbClr val="000000"/>
                </a:solidFill>
                <a:effectLst/>
                <a:latin typeface="Calibri" panose="020F0502020204030204" pitchFamily="34" charset="0"/>
              </a:rPr>
              <a:t>with the public key encoded both as a 2D barcode and in base 58 notation.</a:t>
            </a:r>
            <a:r>
              <a:rPr lang="en-US" sz="1600" b="0" i="0" dirty="0">
                <a:solidFill>
                  <a:srgbClr val="000000"/>
                </a:solidFill>
                <a:effectLst/>
                <a:latin typeface="Gautami" panose="020B0502040204020203" pitchFamily="34" charset="0"/>
              </a:rPr>
              <a:t>​​ </a:t>
            </a:r>
            <a:r>
              <a:rPr lang="en-US" sz="1800" b="0" i="0" dirty="0">
                <a:solidFill>
                  <a:srgbClr val="000000"/>
                </a:solidFill>
                <a:effectLst/>
                <a:latin typeface="Calibri" panose="020F0502020204030204" pitchFamily="34" charset="0"/>
              </a:rPr>
              <a:t>Observe that the private key is behind a tamper-evident seal.</a:t>
            </a:r>
            <a:br>
              <a:rPr lang="en-US" dirty="0"/>
            </a:br>
            <a:endParaRPr lang="en-US" dirty="0"/>
          </a:p>
        </p:txBody>
      </p:sp>
    </p:spTree>
    <p:extLst>
      <p:ext uri="{BB962C8B-B14F-4D97-AF65-F5344CB8AC3E}">
        <p14:creationId xmlns:p14="http://schemas.microsoft.com/office/powerpoint/2010/main" val="26043208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84</a:t>
            </a:fld>
            <a:endParaRPr lang="en-US" altLang="en-US" sz="1400" dirty="0">
              <a:solidFill>
                <a:srgbClr val="FF3300"/>
              </a:solidFill>
              <a:latin typeface="Tahoma" panose="020B0604030504040204" pitchFamily="34" charset="0"/>
              <a:cs typeface="Arial" panose="020B0604020202020204" pitchFamily="34" charset="0"/>
            </a:endParaRPr>
          </a:p>
        </p:txBody>
      </p:sp>
      <p:sp>
        <p:nvSpPr>
          <p:cNvPr id="2" name="Content Placeholder 1">
            <a:extLst>
              <a:ext uri="{FF2B5EF4-FFF2-40B4-BE49-F238E27FC236}">
                <a16:creationId xmlns:a16="http://schemas.microsoft.com/office/drawing/2014/main" id="{747796FC-44AB-BC7D-9434-8D4657E35A5F}"/>
              </a:ext>
            </a:extLst>
          </p:cNvPr>
          <p:cNvSpPr>
            <a:spLocks noGrp="1"/>
          </p:cNvSpPr>
          <p:nvPr>
            <p:ph idx="1"/>
          </p:nvPr>
        </p:nvSpPr>
        <p:spPr>
          <a:xfrm>
            <a:off x="152400" y="151112"/>
            <a:ext cx="8839200" cy="6706888"/>
          </a:xfrm>
          <a:ln>
            <a:solidFill>
              <a:schemeClr val="tx1"/>
            </a:solidFill>
          </a:ln>
        </p:spPr>
        <p:txBody>
          <a:bodyPr/>
          <a:lstStyle/>
          <a:p>
            <a:pPr marL="0" indent="0">
              <a:buNone/>
            </a:pPr>
            <a:r>
              <a:rPr lang="en-US" sz="2400" b="1" u="sng" dirty="0">
                <a:solidFill>
                  <a:srgbClr val="0070C0"/>
                </a:solidFill>
              </a:rPr>
              <a:t>Tamper-resistant device.​</a:t>
            </a:r>
          </a:p>
          <a:p>
            <a:r>
              <a:rPr lang="en-US" sz="1800" dirty="0"/>
              <a:t>The </a:t>
            </a:r>
            <a:r>
              <a:rPr lang="en-US" sz="1800" b="1" dirty="0"/>
              <a:t>fourth way </a:t>
            </a:r>
            <a:r>
              <a:rPr lang="en-US" sz="1800" dirty="0"/>
              <a:t>that we can store offline information is to put it in some kind of </a:t>
            </a:r>
            <a:r>
              <a:rPr lang="en-US" sz="1800" b="1" i="1" dirty="0"/>
              <a:t>tamper-resistant device</a:t>
            </a:r>
            <a:r>
              <a:rPr lang="en-US" sz="1800" dirty="0"/>
              <a:t>. </a:t>
            </a:r>
          </a:p>
          <a:p>
            <a:r>
              <a:rPr lang="en-US" sz="1800" dirty="0"/>
              <a:t>Either we put the key into the device or the device generates the </a:t>
            </a:r>
            <a:r>
              <a:rPr lang="en-US" sz="1800" dirty="0" err="1"/>
              <a:t>key;either</a:t>
            </a:r>
            <a:r>
              <a:rPr lang="en-US" sz="1800" dirty="0"/>
              <a:t> way, the device is designed so that there's no way it will output or divulge the key. </a:t>
            </a:r>
          </a:p>
          <a:p>
            <a:r>
              <a:rPr lang="en-US" sz="1800" dirty="0"/>
              <a:t>The device instead signs statements with the key, and does so when we, say, press a button or give it some kind of password. </a:t>
            </a:r>
          </a:p>
          <a:p>
            <a:r>
              <a:rPr lang="en-US" sz="1800" dirty="0"/>
              <a:t>One advantage is that if the </a:t>
            </a:r>
            <a:r>
              <a:rPr lang="en-US" sz="1800" b="1" dirty="0"/>
              <a:t>device is lost </a:t>
            </a:r>
            <a:r>
              <a:rPr lang="en-US" sz="1800" dirty="0"/>
              <a:t>or stolen we'll know it, and the only way the key can be stolen is if the device is stolen. </a:t>
            </a:r>
          </a:p>
          <a:p>
            <a:r>
              <a:rPr lang="en-US" sz="1800" dirty="0"/>
              <a:t>This is different from storing your key on a laptop.</a:t>
            </a:r>
          </a:p>
          <a:p>
            <a:r>
              <a:rPr lang="en-US" sz="1800" dirty="0"/>
              <a:t>In general, people might use a combination of </a:t>
            </a:r>
            <a:r>
              <a:rPr lang="en-US" sz="1800" b="1" dirty="0"/>
              <a:t>four of these methods </a:t>
            </a:r>
            <a:r>
              <a:rPr lang="en-US" sz="1800" dirty="0"/>
              <a:t>in order to secure their keys. </a:t>
            </a:r>
          </a:p>
          <a:p>
            <a:r>
              <a:rPr lang="en-US" sz="1800" dirty="0"/>
              <a:t>For hot storage holding large amounts of bitcoins, people are willing to work pretty hard and come up with novel security schemes in order to protect them, and we'll talk a little bit about one of those more advanced schemes in the next section</a:t>
            </a:r>
          </a:p>
        </p:txBody>
      </p:sp>
    </p:spTree>
    <p:extLst>
      <p:ext uri="{BB962C8B-B14F-4D97-AF65-F5344CB8AC3E}">
        <p14:creationId xmlns:p14="http://schemas.microsoft.com/office/powerpoint/2010/main" val="2139978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IN" altLang="en-US" sz="2800" dirty="0"/>
              <a:t>Hot storage</a:t>
            </a:r>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457200" y="548680"/>
            <a:ext cx="8416957" cy="6048672"/>
          </a:xfrm>
          <a:ln>
            <a:solidFill>
              <a:schemeClr val="tx2"/>
            </a:solidFill>
          </a:ln>
        </p:spPr>
        <p:txBody>
          <a:bodyPr/>
          <a:lstStyle/>
          <a:p>
            <a:pPr marL="0" indent="0" algn="l" fontAlgn="base">
              <a:buNone/>
            </a:pPr>
            <a:r>
              <a:rPr lang="en-US" sz="2800" b="1" i="0" dirty="0">
                <a:solidFill>
                  <a:srgbClr val="0070C0"/>
                </a:solidFill>
                <a:effectLst/>
              </a:rPr>
              <a:t>Pros:</a:t>
            </a:r>
            <a:endParaRPr lang="en-US" sz="2800" b="0" i="0" dirty="0">
              <a:solidFill>
                <a:srgbClr val="0070C0"/>
              </a:solidFill>
              <a:effectLst/>
            </a:endParaRPr>
          </a:p>
          <a:p>
            <a:r>
              <a:rPr lang="en-US" sz="2200" dirty="0">
                <a:solidFill>
                  <a:srgbClr val="273239"/>
                </a:solidFill>
              </a:rPr>
              <a:t>Hot storage</a:t>
            </a:r>
            <a:r>
              <a:rPr lang="en-US" sz="2200" b="0" i="0" dirty="0">
                <a:solidFill>
                  <a:srgbClr val="273239"/>
                </a:solidFill>
                <a:effectLst/>
              </a:rPr>
              <a:t> is online and easy to use and they require no physical storage and no transition from offline to online for the transaction.</a:t>
            </a:r>
          </a:p>
          <a:p>
            <a:pPr algn="l" fontAlgn="base">
              <a:buFont typeface="Arial" panose="020B0604020202020204" pitchFamily="34" charset="0"/>
              <a:buChar char="•"/>
            </a:pPr>
            <a:r>
              <a:rPr lang="en-US" sz="2200" b="0" i="0" dirty="0">
                <a:solidFill>
                  <a:srgbClr val="273239"/>
                </a:solidFill>
                <a:effectLst/>
              </a:rPr>
              <a:t>Hot wallets are accessible as they can be traded from hands-on devices.</a:t>
            </a:r>
          </a:p>
          <a:p>
            <a:pPr algn="l" fontAlgn="base">
              <a:buFont typeface="Arial" panose="020B0604020202020204" pitchFamily="34" charset="0"/>
              <a:buChar char="•"/>
            </a:pPr>
            <a:r>
              <a:rPr lang="en-US" sz="2200" b="0" i="0" dirty="0">
                <a:solidFill>
                  <a:srgbClr val="273239"/>
                </a:solidFill>
                <a:effectLst/>
              </a:rPr>
              <a:t>These wallets can accept various types of tokens and are ideal for traders and users with a good portfolio.</a:t>
            </a:r>
          </a:p>
          <a:p>
            <a:pPr algn="l" fontAlgn="base">
              <a:buFont typeface="Arial" panose="020B0604020202020204" pitchFamily="34" charset="0"/>
              <a:buChar char="•"/>
            </a:pPr>
            <a:r>
              <a:rPr lang="en-US" sz="2200" b="0" i="0" dirty="0">
                <a:solidFill>
                  <a:srgbClr val="273239"/>
                </a:solidFill>
                <a:effectLst/>
              </a:rPr>
              <a:t>These wallets are available for </a:t>
            </a:r>
            <a:r>
              <a:rPr lang="en-US" sz="2200" b="1" i="0" dirty="0">
                <a:solidFill>
                  <a:srgbClr val="273239"/>
                </a:solidFill>
                <a:effectLst/>
              </a:rPr>
              <a:t>free</a:t>
            </a:r>
            <a:r>
              <a:rPr lang="en-US" sz="2200" b="0" i="0" dirty="0">
                <a:solidFill>
                  <a:srgbClr val="273239"/>
                </a:solidFill>
                <a:effectLst/>
              </a:rPr>
              <a:t> and can be created within a minutes.</a:t>
            </a:r>
          </a:p>
          <a:p>
            <a:pPr marL="0" indent="0" algn="just">
              <a:buNone/>
            </a:pPr>
            <a:endParaRPr lang="en-US" dirty="0">
              <a:solidFill>
                <a:srgbClr val="262626"/>
              </a:solidFill>
            </a:endParaRPr>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85</a:t>
            </a:fld>
            <a:endParaRPr lang="en-US" altLang="en-US" sz="1400" dirty="0">
              <a:solidFill>
                <a:srgbClr val="FF3300"/>
              </a:solidFill>
              <a:latin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11262088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IN" altLang="en-US" sz="2800" dirty="0"/>
              <a:t>Hot storage</a:t>
            </a:r>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457200" y="628650"/>
            <a:ext cx="8416957" cy="6048672"/>
          </a:xfrm>
          <a:ln>
            <a:solidFill>
              <a:schemeClr val="tx2"/>
            </a:solidFill>
          </a:ln>
        </p:spPr>
        <p:txBody>
          <a:bodyPr/>
          <a:lstStyle/>
          <a:p>
            <a:pPr marL="0" indent="0" algn="l" fontAlgn="base">
              <a:buNone/>
            </a:pPr>
            <a:r>
              <a:rPr lang="en-US" sz="2400" b="1" i="0" u="sng" dirty="0">
                <a:solidFill>
                  <a:srgbClr val="273239"/>
                </a:solidFill>
                <a:effectLst/>
              </a:rPr>
              <a:t>Cons:</a:t>
            </a:r>
          </a:p>
          <a:p>
            <a:pPr algn="l" fontAlgn="base">
              <a:buFont typeface="Arial" panose="020B0604020202020204" pitchFamily="34" charset="0"/>
              <a:buChar char="•"/>
            </a:pPr>
            <a:r>
              <a:rPr lang="en-US" sz="2200" b="0" i="0" dirty="0">
                <a:solidFill>
                  <a:srgbClr val="273239"/>
                </a:solidFill>
                <a:effectLst/>
              </a:rPr>
              <a:t>Security is an issue, therefore, storing a large number of digital assets in a </a:t>
            </a:r>
            <a:r>
              <a:rPr lang="en-US" sz="2200" b="1" i="0" dirty="0">
                <a:solidFill>
                  <a:srgbClr val="273239"/>
                </a:solidFill>
                <a:effectLst/>
              </a:rPr>
              <a:t>hot wallet </a:t>
            </a:r>
            <a:r>
              <a:rPr lang="en-US" sz="2200" b="0" i="0" dirty="0">
                <a:solidFill>
                  <a:srgbClr val="273239"/>
                </a:solidFill>
                <a:effectLst/>
              </a:rPr>
              <a:t>is not advisable.</a:t>
            </a:r>
          </a:p>
          <a:p>
            <a:pPr algn="l" fontAlgn="base">
              <a:buFont typeface="Arial" panose="020B0604020202020204" pitchFamily="34" charset="0"/>
              <a:buChar char="•"/>
            </a:pPr>
            <a:r>
              <a:rPr lang="en-US" sz="2200" b="0" i="0" dirty="0">
                <a:solidFill>
                  <a:srgbClr val="273239"/>
                </a:solidFill>
                <a:effectLst/>
              </a:rPr>
              <a:t>It leaves your funds exposed to hackers to potential security threats such as </a:t>
            </a:r>
            <a:r>
              <a:rPr lang="en-US" sz="2200" b="1" i="0" dirty="0">
                <a:solidFill>
                  <a:srgbClr val="273239"/>
                </a:solidFill>
                <a:effectLst/>
              </a:rPr>
              <a:t>cyber theft.</a:t>
            </a:r>
          </a:p>
          <a:p>
            <a:pPr algn="l" fontAlgn="base">
              <a:buFont typeface="Arial" panose="020B0604020202020204" pitchFamily="34" charset="0"/>
              <a:buChar char="•"/>
            </a:pPr>
            <a:r>
              <a:rPr lang="en-US" sz="2200" b="0" i="0" dirty="0">
                <a:solidFill>
                  <a:srgbClr val="273239"/>
                </a:solidFill>
                <a:effectLst/>
              </a:rPr>
              <a:t>Another issue is the </a:t>
            </a:r>
            <a:r>
              <a:rPr lang="en-US" sz="2200" b="1" i="0" dirty="0">
                <a:solidFill>
                  <a:srgbClr val="273239"/>
                </a:solidFill>
                <a:effectLst/>
              </a:rPr>
              <a:t>security of the private key</a:t>
            </a:r>
            <a:r>
              <a:rPr lang="en-US" sz="2200" b="0" i="0" dirty="0">
                <a:solidFill>
                  <a:srgbClr val="273239"/>
                </a:solidFill>
                <a:effectLst/>
              </a:rPr>
              <a:t>, which is stored on the internet and the wallet browser.</a:t>
            </a:r>
          </a:p>
          <a:p>
            <a:pPr marL="0" indent="0" algn="just">
              <a:buNone/>
            </a:pPr>
            <a:endParaRPr lang="en-US" dirty="0">
              <a:solidFill>
                <a:srgbClr val="262626"/>
              </a:solidFill>
            </a:endParaRPr>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86</a:t>
            </a:fld>
            <a:endParaRPr lang="en-US" altLang="en-US" sz="1400" dirty="0">
              <a:solidFill>
                <a:srgbClr val="FF3300"/>
              </a:solidFill>
              <a:latin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32542547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IN" altLang="en-US" sz="2800" dirty="0"/>
              <a:t>Cold storage</a:t>
            </a:r>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457200" y="548680"/>
            <a:ext cx="8416957" cy="6048672"/>
          </a:xfrm>
          <a:ln>
            <a:solidFill>
              <a:schemeClr val="tx2"/>
            </a:solidFill>
          </a:ln>
        </p:spPr>
        <p:txBody>
          <a:bodyPr/>
          <a:lstStyle/>
          <a:p>
            <a:pPr marL="0" indent="0" algn="just">
              <a:buNone/>
            </a:pPr>
            <a:r>
              <a:rPr lang="en-US" altLang="en-US" sz="2400" b="1" u="sng" dirty="0"/>
              <a:t>Pros:</a:t>
            </a:r>
          </a:p>
          <a:p>
            <a:pPr algn="just" fontAlgn="base">
              <a:buFont typeface="Arial" panose="020B0604020202020204" pitchFamily="34" charset="0"/>
              <a:buChar char="•"/>
            </a:pPr>
            <a:r>
              <a:rPr lang="en-US" sz="2400" b="0" i="0" dirty="0">
                <a:solidFill>
                  <a:srgbClr val="273239"/>
                </a:solidFill>
                <a:effectLst/>
              </a:rPr>
              <a:t>Cold wallets have a large storage capacity. </a:t>
            </a:r>
          </a:p>
          <a:p>
            <a:pPr algn="just" fontAlgn="base">
              <a:buFont typeface="Arial" panose="020B0604020202020204" pitchFamily="34" charset="0"/>
              <a:buChar char="•"/>
            </a:pPr>
            <a:r>
              <a:rPr lang="en-US" sz="2400" b="0" i="0" dirty="0">
                <a:solidFill>
                  <a:srgbClr val="273239"/>
                </a:solidFill>
                <a:effectLst/>
              </a:rPr>
              <a:t>Most respected exchanges store the majority of the funds in the offline mode in cold storage. </a:t>
            </a:r>
          </a:p>
          <a:p>
            <a:pPr algn="just" fontAlgn="base">
              <a:buFont typeface="Arial" panose="020B0604020202020204" pitchFamily="34" charset="0"/>
              <a:buChar char="•"/>
            </a:pPr>
            <a:r>
              <a:rPr lang="en-US" sz="2400" b="0" i="0" dirty="0">
                <a:solidFill>
                  <a:srgbClr val="273239"/>
                </a:solidFill>
                <a:effectLst/>
              </a:rPr>
              <a:t>Stealing from cold wallets is a bit difficult as they require physical possession or access to cold wallets.</a:t>
            </a:r>
          </a:p>
          <a:p>
            <a:pPr algn="just" fontAlgn="base">
              <a:buFont typeface="Arial" panose="020B0604020202020204" pitchFamily="34" charset="0"/>
              <a:buChar char="•"/>
            </a:pPr>
            <a:r>
              <a:rPr lang="en-US" sz="2400" b="0" i="0" dirty="0">
                <a:solidFill>
                  <a:srgbClr val="273239"/>
                </a:solidFill>
                <a:effectLst/>
              </a:rPr>
              <a:t>Most cold wallets are encrypted with pin protection thus providing an extra layer of security.</a:t>
            </a:r>
          </a:p>
          <a:p>
            <a:pPr marL="0" indent="0" algn="just">
              <a:buNone/>
            </a:pPr>
            <a:endParaRPr lang="en-US" altLang="en-US" sz="2400" b="1" u="sng" dirty="0"/>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87</a:t>
            </a:fld>
            <a:endParaRPr lang="en-US" altLang="en-US" sz="1400" dirty="0">
              <a:solidFill>
                <a:srgbClr val="FF3300"/>
              </a:solidFill>
              <a:latin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7782560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IN" altLang="en-US" sz="2800" dirty="0"/>
              <a:t>Cold storage</a:t>
            </a:r>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457200" y="548680"/>
            <a:ext cx="8416957" cy="6048672"/>
          </a:xfrm>
          <a:ln>
            <a:solidFill>
              <a:schemeClr val="tx2"/>
            </a:solidFill>
          </a:ln>
        </p:spPr>
        <p:txBody>
          <a:bodyPr/>
          <a:lstStyle/>
          <a:p>
            <a:pPr marL="0" indent="0" algn="just">
              <a:buNone/>
            </a:pPr>
            <a:r>
              <a:rPr lang="en-US" altLang="en-US" sz="2400" b="1" u="sng" dirty="0"/>
              <a:t>Cons:</a:t>
            </a:r>
          </a:p>
          <a:p>
            <a:pPr algn="just"/>
            <a:r>
              <a:rPr lang="en-US" altLang="en-US" sz="2400" dirty="0"/>
              <a:t>Cold wallets are less convenient than hot wallets because they require power and then to be connected to the internet.</a:t>
            </a:r>
          </a:p>
          <a:p>
            <a:pPr algn="just"/>
            <a:r>
              <a:rPr lang="en-US" altLang="en-US" sz="2400" dirty="0"/>
              <a:t>These wallets are a bit expensive if someone wants to invest in crypto he also invests in these cold wallets to secure their funds.</a:t>
            </a:r>
          </a:p>
          <a:p>
            <a:pPr algn="just"/>
            <a:r>
              <a:rPr lang="en-US" altLang="en-US" sz="2400" dirty="0"/>
              <a:t>These wallets are not suitable for </a:t>
            </a:r>
            <a:r>
              <a:rPr lang="en-US" altLang="en-US" sz="2400" b="1" dirty="0"/>
              <a:t>trading online purchasing</a:t>
            </a:r>
            <a:r>
              <a:rPr lang="en-US" altLang="en-US" sz="2400" dirty="0"/>
              <a:t>.</a:t>
            </a:r>
          </a:p>
          <a:p>
            <a:pPr algn="just"/>
            <a:r>
              <a:rPr lang="en-US" altLang="en-US" sz="2400" dirty="0"/>
              <a:t>These wallets do not accept as many cryptocurrencies as hot wallets do.</a:t>
            </a:r>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88</a:t>
            </a:fld>
            <a:endParaRPr lang="en-US" altLang="en-US" sz="1400" dirty="0">
              <a:solidFill>
                <a:srgbClr val="FF3300"/>
              </a:solidFill>
              <a:latin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875594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IN" altLang="en-US" sz="2800" dirty="0"/>
              <a:t>Hot Wallet vs Cold Wallet</a:t>
            </a:r>
          </a:p>
        </p:txBody>
      </p:sp>
      <p:pic>
        <p:nvPicPr>
          <p:cNvPr id="3" name="Content Placeholder 2">
            <a:extLst>
              <a:ext uri="{FF2B5EF4-FFF2-40B4-BE49-F238E27FC236}">
                <a16:creationId xmlns:a16="http://schemas.microsoft.com/office/drawing/2014/main" id="{3E377C0F-5A97-A7BF-5555-E706A71E9373}"/>
              </a:ext>
            </a:extLst>
          </p:cNvPr>
          <p:cNvPicPr>
            <a:picLocks noGrp="1" noChangeAspect="1"/>
          </p:cNvPicPr>
          <p:nvPr>
            <p:ph idx="1"/>
          </p:nvPr>
        </p:nvPicPr>
        <p:blipFill>
          <a:blip r:embed="rId2"/>
          <a:stretch>
            <a:fillRect/>
          </a:stretch>
        </p:blipFill>
        <p:spPr>
          <a:xfrm>
            <a:off x="423003" y="649822"/>
            <a:ext cx="8263797" cy="5949280"/>
          </a:xfrm>
          <a:ln>
            <a:solidFill>
              <a:schemeClr val="tx2"/>
            </a:solidFill>
          </a:ln>
        </p:spPr>
      </p:pic>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89</a:t>
            </a:fld>
            <a:endParaRPr lang="en-US" altLang="en-US" sz="1400" dirty="0">
              <a:solidFill>
                <a:srgbClr val="FF3300"/>
              </a:solidFill>
              <a:latin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1030825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Slide Number Placeholder 1">
            <a:extLst>
              <a:ext uri="{FF2B5EF4-FFF2-40B4-BE49-F238E27FC236}">
                <a16:creationId xmlns:a16="http://schemas.microsoft.com/office/drawing/2014/main" id="{D8AEDF49-C081-C84A-A25C-382C519FBEC0}"/>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D48AFA4D-4E67-43BF-91F9-BB3BB2267632}" type="slidenum">
              <a:rPr lang="es-ES" altLang="en-US" sz="1400" smtClean="0"/>
              <a:pPr>
                <a:spcBef>
                  <a:spcPct val="0"/>
                </a:spcBef>
                <a:buFontTx/>
                <a:buNone/>
              </a:pPr>
              <a:t>9</a:t>
            </a:fld>
            <a:endParaRPr lang="es-ES" altLang="en-US" sz="1400"/>
          </a:p>
        </p:txBody>
      </p:sp>
      <p:sp>
        <p:nvSpPr>
          <p:cNvPr id="20483" name="TextBox 5">
            <a:extLst>
              <a:ext uri="{FF2B5EF4-FFF2-40B4-BE49-F238E27FC236}">
                <a16:creationId xmlns:a16="http://schemas.microsoft.com/office/drawing/2014/main" id="{E8080E5B-E16F-B9E5-1413-D753E1BB7927}"/>
              </a:ext>
            </a:extLst>
          </p:cNvPr>
          <p:cNvSpPr txBox="1">
            <a:spLocks noChangeArrowheads="1"/>
          </p:cNvSpPr>
          <p:nvPr/>
        </p:nvSpPr>
        <p:spPr bwMode="auto">
          <a:xfrm>
            <a:off x="304800" y="17463"/>
            <a:ext cx="8534400" cy="40005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buFontTx/>
              <a:buNone/>
            </a:pPr>
            <a:r>
              <a:rPr lang="en-US" altLang="en-US" sz="2000" b="1">
                <a:solidFill>
                  <a:srgbClr val="0070C0"/>
                </a:solidFill>
                <a:latin typeface="Garamond" panose="02020404030301010803" pitchFamily="18" charset="0"/>
              </a:rPr>
              <a:t>Decentralization-Centralization vs. Decentralization-Distributed consensus </a:t>
            </a:r>
          </a:p>
        </p:txBody>
      </p:sp>
      <p:sp>
        <p:nvSpPr>
          <p:cNvPr id="20484" name="TextBox 1">
            <a:extLst>
              <a:ext uri="{FF2B5EF4-FFF2-40B4-BE49-F238E27FC236}">
                <a16:creationId xmlns:a16="http://schemas.microsoft.com/office/drawing/2014/main" id="{39EC17C0-44AE-9F61-80D9-48DCC1B6686E}"/>
              </a:ext>
            </a:extLst>
          </p:cNvPr>
          <p:cNvSpPr txBox="1">
            <a:spLocks noChangeArrowheads="1"/>
          </p:cNvSpPr>
          <p:nvPr/>
        </p:nvSpPr>
        <p:spPr bwMode="auto">
          <a:xfrm>
            <a:off x="320675" y="417513"/>
            <a:ext cx="8534400" cy="612457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457200" indent="-4572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buFont typeface="Arial" panose="020B0604020202020204" pitchFamily="34" charset="0"/>
              <a:buChar char="•"/>
            </a:pPr>
            <a:r>
              <a:rPr lang="en-US" altLang="en-US" sz="2800">
                <a:solidFill>
                  <a:srgbClr val="273239"/>
                </a:solidFill>
                <a:latin typeface="Garamond" panose="02020404030301010803" pitchFamily="18" charset="0"/>
              </a:rPr>
              <a:t>This configuration produces </a:t>
            </a:r>
            <a:r>
              <a:rPr lang="en-US" altLang="en-US" sz="2800" b="1">
                <a:solidFill>
                  <a:srgbClr val="273239"/>
                </a:solidFill>
                <a:latin typeface="Garamond" panose="02020404030301010803" pitchFamily="18" charset="0"/>
              </a:rPr>
              <a:t>several benefits </a:t>
            </a:r>
            <a:r>
              <a:rPr lang="en-US" altLang="en-US" sz="2800">
                <a:solidFill>
                  <a:srgbClr val="273239"/>
                </a:solidFill>
                <a:latin typeface="Garamond" panose="02020404030301010803" pitchFamily="18" charset="0"/>
              </a:rPr>
              <a:t>for organizations, such as </a:t>
            </a:r>
            <a:r>
              <a:rPr lang="en-US" altLang="en-US" sz="2800" b="1">
                <a:solidFill>
                  <a:srgbClr val="273239"/>
                </a:solidFill>
                <a:latin typeface="Garamond" panose="02020404030301010803" pitchFamily="18" charset="0"/>
              </a:rPr>
              <a:t>increased efficiency</a:t>
            </a:r>
            <a:r>
              <a:rPr lang="en-US" altLang="en-US" sz="2800">
                <a:solidFill>
                  <a:srgbClr val="273239"/>
                </a:solidFill>
                <a:latin typeface="Garamond" panose="02020404030301010803" pitchFamily="18" charset="0"/>
              </a:rPr>
              <a:t>, </a:t>
            </a:r>
            <a:r>
              <a:rPr lang="en-US" altLang="en-US" sz="2800" b="1">
                <a:solidFill>
                  <a:srgbClr val="273239"/>
                </a:solidFill>
                <a:latin typeface="Garamond" panose="02020404030301010803" pitchFamily="18" charset="0"/>
              </a:rPr>
              <a:t>expedited decision-making, better motivation</a:t>
            </a:r>
            <a:r>
              <a:rPr lang="en-US" altLang="en-US" sz="2800">
                <a:solidFill>
                  <a:srgbClr val="273239"/>
                </a:solidFill>
                <a:latin typeface="Garamond" panose="02020404030301010803" pitchFamily="18" charset="0"/>
              </a:rPr>
              <a:t>, and a </a:t>
            </a:r>
            <a:r>
              <a:rPr lang="en-US" altLang="en-US" sz="2800" b="1">
                <a:solidFill>
                  <a:srgbClr val="273239"/>
                </a:solidFill>
                <a:latin typeface="Garamond" panose="02020404030301010803" pitchFamily="18" charset="0"/>
              </a:rPr>
              <a:t>reduced burden on top management</a:t>
            </a:r>
          </a:p>
          <a:p>
            <a:pPr algn="just">
              <a:buFont typeface="Arial" panose="020B0604020202020204" pitchFamily="34" charset="0"/>
              <a:buChar char="•"/>
            </a:pPr>
            <a:r>
              <a:rPr lang="en-US" altLang="en-US" sz="2800">
                <a:latin typeface="Garamond" panose="02020404030301010803" pitchFamily="18" charset="0"/>
              </a:rPr>
              <a:t>The fundamental basis of blockchain is that no </a:t>
            </a:r>
            <a:r>
              <a:rPr lang="en-US" altLang="en-US" sz="2800" b="1" i="1">
                <a:latin typeface="Garamond" panose="02020404030301010803" pitchFamily="18" charset="0"/>
              </a:rPr>
              <a:t>single central authority is in control</a:t>
            </a:r>
            <a:r>
              <a:rPr lang="en-US" altLang="en-US" sz="2800">
                <a:latin typeface="Garamond" panose="02020404030301010803" pitchFamily="18" charset="0"/>
              </a:rPr>
              <a:t>, and, here we present examples of various </a:t>
            </a:r>
            <a:r>
              <a:rPr lang="en-US" altLang="en-US" sz="2800" b="1">
                <a:latin typeface="Garamond" panose="02020404030301010803" pitchFamily="18" charset="0"/>
              </a:rPr>
              <a:t>Methods</a:t>
            </a:r>
            <a:r>
              <a:rPr lang="en-US" altLang="en-US" sz="2800">
                <a:latin typeface="Garamond" panose="02020404030301010803" pitchFamily="18" charset="0"/>
              </a:rPr>
              <a:t> of decentralization and </a:t>
            </a:r>
            <a:r>
              <a:rPr lang="en-US" altLang="en-US" sz="2800" b="1">
                <a:latin typeface="Garamond" panose="02020404030301010803" pitchFamily="18" charset="0"/>
              </a:rPr>
              <a:t>Routes </a:t>
            </a:r>
            <a:r>
              <a:rPr lang="en-US" altLang="en-US" sz="2800">
                <a:latin typeface="Garamond" panose="02020404030301010803" pitchFamily="18" charset="0"/>
              </a:rPr>
              <a:t>to achieving this</a:t>
            </a:r>
            <a:r>
              <a:rPr lang="en-US" altLang="en-US" sz="2800"/>
              <a:t>.</a:t>
            </a:r>
          </a:p>
          <a:p>
            <a:pPr algn="just">
              <a:buFont typeface="Arial" panose="020B0604020202020204" pitchFamily="34" charset="0"/>
              <a:buChar char="•"/>
            </a:pPr>
            <a:endParaRPr lang="en-US" altLang="en-US" sz="2800" b="1">
              <a:solidFill>
                <a:srgbClr val="273239"/>
              </a:solidFill>
              <a:latin typeface="Garamond" panose="02020404030301010803" pitchFamily="18" charset="0"/>
            </a:endParaRPr>
          </a:p>
          <a:p>
            <a:pPr algn="just">
              <a:buFont typeface="Arial" panose="020B0604020202020204" pitchFamily="34" charset="0"/>
              <a:buChar char="•"/>
            </a:pPr>
            <a:endParaRPr lang="en-US" altLang="en-US" sz="2800" b="1">
              <a:solidFill>
                <a:srgbClr val="273239"/>
              </a:solidFill>
              <a:latin typeface="Garamond" panose="02020404030301010803" pitchFamily="18" charset="0"/>
            </a:endParaRPr>
          </a:p>
          <a:p>
            <a:pPr algn="just">
              <a:buFont typeface="Arial" panose="020B0604020202020204" pitchFamily="34" charset="0"/>
              <a:buChar char="•"/>
            </a:pPr>
            <a:endParaRPr lang="en-US" altLang="en-US" sz="2800" b="1">
              <a:solidFill>
                <a:srgbClr val="273239"/>
              </a:solidFill>
              <a:latin typeface="Garamond" panose="02020404030301010803" pitchFamily="18" charset="0"/>
            </a:endParaRPr>
          </a:p>
          <a:p>
            <a:pPr algn="just">
              <a:buFont typeface="Arial" panose="020B0604020202020204" pitchFamily="34" charset="0"/>
              <a:buChar char="•"/>
            </a:pPr>
            <a:endParaRPr lang="en-US" altLang="en-US" sz="2800" b="1">
              <a:solidFill>
                <a:srgbClr val="273239"/>
              </a:solidFill>
              <a:latin typeface="Garamond" panose="02020404030301010803" pitchFamily="18" charset="0"/>
            </a:endParaRPr>
          </a:p>
          <a:p>
            <a:pPr algn="just">
              <a:buFont typeface="Arial" panose="020B0604020202020204" pitchFamily="34" charset="0"/>
              <a:buChar char="•"/>
            </a:pPr>
            <a:endParaRPr lang="en-US" altLang="en-US" sz="2800" b="1">
              <a:solidFill>
                <a:srgbClr val="273239"/>
              </a:solidFill>
              <a:latin typeface="Garamond" panose="02020404030301010803" pitchFamily="18" charset="0"/>
            </a:endParaRPr>
          </a:p>
          <a:p>
            <a:pPr algn="just">
              <a:buFont typeface="Arial" panose="020B0604020202020204" pitchFamily="34" charset="0"/>
              <a:buChar char="•"/>
            </a:pPr>
            <a:endParaRPr lang="en-US" altLang="en-US" sz="2800" b="1">
              <a:solidFill>
                <a:srgbClr val="273239"/>
              </a:solidFill>
              <a:latin typeface="Garamond" panose="02020404030301010803" pitchFamily="18" charset="0"/>
            </a:endParaRPr>
          </a:p>
        </p:txBody>
      </p:sp>
      <p:pic>
        <p:nvPicPr>
          <p:cNvPr id="20485" name="Picture 3">
            <a:extLst>
              <a:ext uri="{FF2B5EF4-FFF2-40B4-BE49-F238E27FC236}">
                <a16:creationId xmlns:a16="http://schemas.microsoft.com/office/drawing/2014/main" id="{7B00CEB9-26C1-EE69-F22D-E9BE4E2A4E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3933825"/>
            <a:ext cx="4032250" cy="250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IN" altLang="en-US" sz="2800" dirty="0"/>
              <a:t>Hot storage Cold storage  </a:t>
            </a:r>
          </a:p>
        </p:txBody>
      </p:sp>
      <p:pic>
        <p:nvPicPr>
          <p:cNvPr id="3" name="Content Placeholder 2">
            <a:extLst>
              <a:ext uri="{FF2B5EF4-FFF2-40B4-BE49-F238E27FC236}">
                <a16:creationId xmlns:a16="http://schemas.microsoft.com/office/drawing/2014/main" id="{0B235979-0219-CA25-DFD4-1EDFA66A231E}"/>
              </a:ext>
            </a:extLst>
          </p:cNvPr>
          <p:cNvPicPr>
            <a:picLocks noGrp="1" noChangeAspect="1"/>
          </p:cNvPicPr>
          <p:nvPr>
            <p:ph idx="1"/>
          </p:nvPr>
        </p:nvPicPr>
        <p:blipFill>
          <a:blip r:embed="rId2"/>
          <a:stretch>
            <a:fillRect/>
          </a:stretch>
        </p:blipFill>
        <p:spPr>
          <a:xfrm>
            <a:off x="457200" y="1124744"/>
            <a:ext cx="8416925" cy="5040560"/>
          </a:xfrm>
          <a:ln>
            <a:solidFill>
              <a:schemeClr val="tx2"/>
            </a:solidFill>
          </a:ln>
        </p:spPr>
      </p:pic>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90</a:t>
            </a:fld>
            <a:endParaRPr lang="en-US" altLang="en-US" sz="1400" dirty="0">
              <a:solidFill>
                <a:srgbClr val="FF3300"/>
              </a:solidFill>
              <a:latin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24073705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IN" altLang="en-US" sz="2800" dirty="0"/>
              <a:t>Hot storage Cold storage – Example </a:t>
            </a:r>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457200" y="548680"/>
            <a:ext cx="8534400" cy="6156920"/>
          </a:xfrm>
          <a:ln>
            <a:solidFill>
              <a:schemeClr val="tx2"/>
            </a:solidFill>
          </a:ln>
        </p:spPr>
        <p:txBody>
          <a:bodyPr/>
          <a:lstStyle/>
          <a:p>
            <a:pPr algn="just"/>
            <a:r>
              <a:rPr lang="en-US" altLang="en-US" sz="2400" dirty="0"/>
              <a:t>A real-time scenario for </a:t>
            </a:r>
            <a:r>
              <a:rPr lang="en-US" altLang="en-US" sz="2400" b="1" dirty="0"/>
              <a:t>hot and cold storage </a:t>
            </a:r>
            <a:r>
              <a:rPr lang="en-US" altLang="en-US" sz="2400" dirty="0"/>
              <a:t>can be seen in the context of cryptocurrency trading. </a:t>
            </a:r>
          </a:p>
          <a:p>
            <a:pPr algn="just"/>
            <a:r>
              <a:rPr lang="en-US" altLang="en-US" sz="2400" dirty="0"/>
              <a:t>The private keys for an individual's cryptocurrency assets can be stored in a </a:t>
            </a:r>
            <a:r>
              <a:rPr lang="en-US" altLang="en-US" sz="2400" b="1" dirty="0"/>
              <a:t>hot wallet</a:t>
            </a:r>
            <a:r>
              <a:rPr lang="en-US" altLang="en-US" sz="2400" dirty="0"/>
              <a:t>, which is easily accessible and connected to the internet for fast trades and transfers. </a:t>
            </a:r>
          </a:p>
          <a:p>
            <a:pPr algn="just"/>
            <a:r>
              <a:rPr lang="en-US" altLang="en-US" sz="2400" dirty="0"/>
              <a:t>On the other hand, the majority of an individual's cryptocurrency assets can be stored in a </a:t>
            </a:r>
            <a:r>
              <a:rPr lang="en-US" altLang="en-US" sz="2400" b="1" dirty="0"/>
              <a:t>cold wallet</a:t>
            </a:r>
            <a:r>
              <a:rPr lang="en-US" altLang="en-US" sz="2400" dirty="0"/>
              <a:t>, which is offline and physically secure to protect against hacking and other cyber threats. </a:t>
            </a:r>
          </a:p>
          <a:p>
            <a:pPr algn="just"/>
            <a:r>
              <a:rPr lang="en-US" altLang="en-US" sz="2400" dirty="0"/>
              <a:t>The cold storage serves as a more secure long-term storage solution, while the hot wallet is used for more immediate transactions.</a:t>
            </a:r>
          </a:p>
          <a:p>
            <a:pPr marL="0" indent="0" algn="just">
              <a:buNone/>
            </a:pPr>
            <a:endParaRPr lang="en-US" altLang="en-US" sz="2400" b="1" dirty="0"/>
          </a:p>
          <a:p>
            <a:pPr marL="0" indent="0" algn="just">
              <a:buNone/>
            </a:pPr>
            <a:endParaRPr lang="en-US" altLang="en-US" sz="2400" b="1" dirty="0"/>
          </a:p>
          <a:p>
            <a:pPr marL="0" indent="0" algn="just">
              <a:buNone/>
            </a:pPr>
            <a:endParaRPr lang="en-US" altLang="en-US" sz="2400" b="1" dirty="0"/>
          </a:p>
          <a:p>
            <a:pPr marL="0" indent="0" algn="just">
              <a:buNone/>
            </a:pPr>
            <a:endParaRPr lang="en-US" altLang="en-US" sz="2400" b="1" dirty="0"/>
          </a:p>
          <a:p>
            <a:pPr marL="0" indent="0" algn="just">
              <a:buNone/>
            </a:pPr>
            <a:r>
              <a:rPr lang="en-US" altLang="en-US" sz="2400" b="1" dirty="0"/>
              <a:t>profjai14@gmail.com</a:t>
            </a:r>
          </a:p>
          <a:p>
            <a:pPr marL="0" indent="0" algn="just">
              <a:buNone/>
            </a:pPr>
            <a:r>
              <a:rPr lang="en-US" altLang="en-US" sz="2400" b="1" dirty="0"/>
              <a:t>Example for hot and cold storage</a:t>
            </a:r>
          </a:p>
          <a:p>
            <a:pPr marL="0" indent="0" algn="just">
              <a:buNone/>
            </a:pPr>
            <a:r>
              <a:rPr lang="en-US" altLang="en-US" sz="2400" b="1" dirty="0"/>
              <a:t>A practical example of hot and cold storage can be seen in the management of a company's financial assets. The company's operating funds, which are needed for day-to-day transactions and paying bills, can be kept in a hot storage account, such as a checking account, that is easily accessible and connected to the internet. On the other hand, the company's savings and long-term investment funds can be kept in a cold storage account, such as a savings account or a money market fund, which is offline and physically secure to protect against hacking and other cyber threats. The cold storage serves as a more secure long-term storage solution, while the hot storage is used for more immediate financial needs.</a:t>
            </a:r>
          </a:p>
          <a:p>
            <a:pPr marL="0" indent="0" algn="just">
              <a:buNone/>
            </a:pPr>
            <a:endParaRPr lang="en-US" altLang="en-US" sz="2400" b="1" dirty="0"/>
          </a:p>
          <a:p>
            <a:pPr marL="0" indent="0" algn="just">
              <a:buNone/>
            </a:pPr>
            <a:endParaRPr lang="en-US" altLang="en-US" sz="2400" b="1" dirty="0"/>
          </a:p>
          <a:p>
            <a:pPr marL="0" indent="0" algn="just">
              <a:buNone/>
            </a:pPr>
            <a:endParaRPr lang="en-US" altLang="en-US" sz="2400" b="1" dirty="0"/>
          </a:p>
          <a:p>
            <a:pPr marL="0" indent="0" algn="just">
              <a:buNone/>
            </a:pPr>
            <a:endParaRPr lang="en-US" altLang="en-US" sz="2400" b="1" dirty="0"/>
          </a:p>
          <a:p>
            <a:pPr marL="0" indent="0" algn="just">
              <a:buNone/>
            </a:pPr>
            <a:r>
              <a:rPr lang="en-US" altLang="en-US" sz="2400" b="1" dirty="0"/>
              <a:t>Regenerate response</a:t>
            </a:r>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91</a:t>
            </a:fld>
            <a:endParaRPr lang="en-US" altLang="en-US" sz="1400" dirty="0">
              <a:solidFill>
                <a:srgbClr val="FF3300"/>
              </a:solidFill>
              <a:latin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3801449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IN" altLang="en-US" sz="2800" dirty="0"/>
              <a:t>Hot storage Cold storage – summary </a:t>
            </a:r>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457200" y="548680"/>
            <a:ext cx="8416957" cy="6048672"/>
          </a:xfrm>
          <a:ln>
            <a:solidFill>
              <a:schemeClr val="tx2"/>
            </a:solidFill>
          </a:ln>
        </p:spPr>
        <p:txBody>
          <a:bodyPr/>
          <a:lstStyle/>
          <a:p>
            <a:pPr algn="just"/>
            <a:r>
              <a:rPr lang="en-US" altLang="en-US" sz="2800" dirty="0"/>
              <a:t>Storing bitcoins on your computer is like carrying money around in your wallet or your purse. This is called </a:t>
            </a:r>
            <a:r>
              <a:rPr lang="en-US" altLang="en-US" sz="2800" b="1" dirty="0"/>
              <a:t>hot storage</a:t>
            </a:r>
            <a:r>
              <a:rPr lang="en-US" altLang="en-US" sz="2800" dirty="0"/>
              <a:t>. It’s convenient but also somewhat risky.</a:t>
            </a:r>
          </a:p>
          <a:p>
            <a:pPr algn="just"/>
            <a:r>
              <a:rPr lang="en-US" altLang="en-US" sz="2800" dirty="0"/>
              <a:t>In contrast, </a:t>
            </a:r>
            <a:r>
              <a:rPr lang="en-US" altLang="en-US" sz="2800" b="1" dirty="0"/>
              <a:t>cold storage </a:t>
            </a:r>
            <a:r>
              <a:rPr lang="en-US" altLang="en-US" sz="2800" dirty="0"/>
              <a:t>is </a:t>
            </a:r>
            <a:r>
              <a:rPr lang="en-US" altLang="en-US" sz="2800" b="1" dirty="0">
                <a:solidFill>
                  <a:srgbClr val="FF0000"/>
                </a:solidFill>
              </a:rPr>
              <a:t>offline. </a:t>
            </a:r>
          </a:p>
          <a:p>
            <a:pPr algn="just"/>
            <a:r>
              <a:rPr lang="en-US" altLang="en-US" sz="2800" dirty="0"/>
              <a:t>It’s locked away somewhere, it’s not connected to the Internet.</a:t>
            </a:r>
          </a:p>
          <a:p>
            <a:pPr algn="just"/>
            <a:r>
              <a:rPr lang="en-US" altLang="en-US" sz="2800" dirty="0"/>
              <a:t>So cold storage is safer and more secure, but of course not as convenient as hot storage</a:t>
            </a:r>
          </a:p>
          <a:p>
            <a:pPr marL="0" indent="0" algn="just">
              <a:buNone/>
            </a:pPr>
            <a:endParaRPr lang="en-US" altLang="en-US" sz="2400" b="1" dirty="0"/>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92</a:t>
            </a:fld>
            <a:endParaRPr lang="en-US" altLang="en-US" sz="1400" dirty="0">
              <a:solidFill>
                <a:srgbClr val="FF3300"/>
              </a:solidFill>
              <a:latin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6595409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US" altLang="en-US" sz="2800" dirty="0"/>
              <a:t>Encoding Keys: Base 58 and QR Codes </a:t>
            </a:r>
            <a:endParaRPr lang="en-IN" altLang="en-US" sz="2800" dirty="0"/>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457200" y="548680"/>
            <a:ext cx="8416957" cy="6048672"/>
          </a:xfrm>
          <a:ln>
            <a:solidFill>
              <a:schemeClr val="tx2"/>
            </a:solidFill>
          </a:ln>
        </p:spPr>
        <p:txBody>
          <a:bodyPr/>
          <a:lstStyle/>
          <a:p>
            <a:pPr marL="0" indent="0" algn="just">
              <a:buNone/>
            </a:pPr>
            <a:r>
              <a:rPr lang="en-US" altLang="en-US" b="1" dirty="0"/>
              <a:t>What is the meaning of Base58?</a:t>
            </a:r>
          </a:p>
          <a:p>
            <a:pPr marL="0" indent="0" algn="just">
              <a:buNone/>
            </a:pPr>
            <a:r>
              <a:rPr lang="en-US" altLang="en-US" dirty="0"/>
              <a:t>An encoding method that converts cryptocurrency addresses into ASCII text that can be manually copied without making mistakes. Base58 uses all the numeric and alphabetic characters except zero, upper case O, lower case L and the digit 1, which are error-prone character pairs (0 is confused with O, and I with 1).</a:t>
            </a:r>
          </a:p>
          <a:p>
            <a:pPr algn="just"/>
            <a:r>
              <a:rPr lang="en-US" altLang="en-US" dirty="0"/>
              <a:t>To spend or receive bitcoins, you also need a way to exchange an address with the other party—</a:t>
            </a:r>
            <a:r>
              <a:rPr lang="en-US" altLang="en-US" dirty="0" err="1"/>
              <a:t>ie</a:t>
            </a:r>
            <a:r>
              <a:rPr lang="en-US" altLang="en-US" dirty="0"/>
              <a:t>: the address to which bitcoins are to be sent.</a:t>
            </a:r>
          </a:p>
          <a:p>
            <a:pPr algn="just"/>
            <a:r>
              <a:rPr lang="en-US" altLang="en-US" b="1" i="1" dirty="0"/>
              <a:t>Two main methods </a:t>
            </a:r>
            <a:r>
              <a:rPr lang="en-US" altLang="en-US" dirty="0"/>
              <a:t>are used to encode addresses so that they can be communicated from receiver to spender: </a:t>
            </a:r>
          </a:p>
          <a:p>
            <a:pPr marL="914400" lvl="1" indent="-514350" algn="just">
              <a:buFont typeface="+mj-lt"/>
              <a:buAutoNum type="arabicPeriod"/>
            </a:pPr>
            <a:r>
              <a:rPr lang="en-US" altLang="en-US" b="1" dirty="0"/>
              <a:t>text string </a:t>
            </a:r>
          </a:p>
          <a:p>
            <a:pPr marL="914400" lvl="1" indent="-514350" algn="just">
              <a:buFont typeface="+mj-lt"/>
              <a:buAutoNum type="arabicPeriod"/>
            </a:pPr>
            <a:r>
              <a:rPr lang="en-US" altLang="en-US" dirty="0"/>
              <a:t> </a:t>
            </a:r>
            <a:r>
              <a:rPr lang="en-US" altLang="en-US" b="1" dirty="0"/>
              <a:t>QR code</a:t>
            </a:r>
            <a:r>
              <a:rPr lang="en-US" altLang="en-US" sz="2400" dirty="0"/>
              <a:t>.</a:t>
            </a:r>
          </a:p>
          <a:p>
            <a:pPr marL="857250" lvl="2" indent="0" algn="just">
              <a:buNone/>
            </a:pPr>
            <a:endParaRPr lang="en-US" altLang="en-US" sz="2400" dirty="0"/>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93</a:t>
            </a:fld>
            <a:endParaRPr lang="en-US" altLang="en-US" sz="1400" dirty="0">
              <a:solidFill>
                <a:srgbClr val="FF3300"/>
              </a:solidFill>
              <a:latin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13343383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IN" altLang="en-US" sz="2800" dirty="0"/>
              <a:t>Text string method</a:t>
            </a:r>
            <a:endParaRPr lang="en-IN" altLang="en-US" sz="3200" dirty="0"/>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457200" y="548680"/>
            <a:ext cx="8416957" cy="6048672"/>
          </a:xfrm>
          <a:ln>
            <a:solidFill>
              <a:schemeClr val="tx2"/>
            </a:solidFill>
          </a:ln>
        </p:spPr>
        <p:txBody>
          <a:bodyPr/>
          <a:lstStyle/>
          <a:p>
            <a:pPr algn="just"/>
            <a:r>
              <a:rPr lang="en-US" altLang="en-US" sz="2400" dirty="0"/>
              <a:t>To encode an address as a text string, we take the bits of the key and convert them from a binary number to a base-58 number.</a:t>
            </a:r>
          </a:p>
          <a:p>
            <a:pPr algn="just"/>
            <a:r>
              <a:rPr lang="en-US" altLang="en-US" sz="2800" dirty="0"/>
              <a:t>Then we use a set of 58 characters to encode each digit as a character, called </a:t>
            </a:r>
            <a:r>
              <a:rPr lang="en-US" altLang="en-US" sz="2800" dirty="0">
                <a:solidFill>
                  <a:srgbClr val="FF0000"/>
                </a:solidFill>
              </a:rPr>
              <a:t>base-58 notation</a:t>
            </a:r>
            <a:r>
              <a:rPr lang="en-US" altLang="en-US" sz="2800" dirty="0"/>
              <a:t>.</a:t>
            </a:r>
          </a:p>
          <a:p>
            <a:pPr algn="just"/>
            <a:r>
              <a:rPr lang="en-US" altLang="en-US" sz="2800" dirty="0"/>
              <a:t>Why 58? Because that’s the total number of available uppercase letters, lowercase letters, as well as digits that can be used as characters.</a:t>
            </a:r>
          </a:p>
          <a:p>
            <a:pPr algn="just"/>
            <a:r>
              <a:rPr lang="en-US" altLang="en-US" sz="2400" dirty="0"/>
              <a:t>A few might be similar and confusing but look like another character</a:t>
            </a:r>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94</a:t>
            </a:fld>
            <a:endParaRPr lang="en-US" altLang="en-US" sz="1400" dirty="0">
              <a:solidFill>
                <a:srgbClr val="FF3300"/>
              </a:solidFill>
              <a:latin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37905260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29348"/>
            <a:ext cx="8229600" cy="476250"/>
          </a:xfrm>
        </p:spPr>
        <p:txBody>
          <a:bodyPr/>
          <a:lstStyle/>
          <a:p>
            <a:r>
              <a:rPr lang="en-IN" altLang="en-US" sz="2800" dirty="0"/>
              <a:t>Text string method</a:t>
            </a:r>
            <a:endParaRPr lang="en-IN" altLang="en-US" sz="3200" dirty="0"/>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457200" y="548680"/>
            <a:ext cx="8416957" cy="6048672"/>
          </a:xfrm>
          <a:ln>
            <a:solidFill>
              <a:schemeClr val="tx2"/>
            </a:solidFill>
          </a:ln>
        </p:spPr>
        <p:txBody>
          <a:bodyPr/>
          <a:lstStyle/>
          <a:p>
            <a:pPr>
              <a:defRPr/>
            </a:pPr>
            <a:r>
              <a:rPr lang="en-US" sz="2400" dirty="0"/>
              <a:t>For example, the capital letters “O” and zero are both removed because they look too much alike.</a:t>
            </a:r>
          </a:p>
          <a:p>
            <a:pPr>
              <a:defRPr/>
            </a:pPr>
            <a:r>
              <a:rPr lang="en-US" sz="2400" dirty="0"/>
              <a:t>Few are removed from the list. </a:t>
            </a:r>
          </a:p>
          <a:p>
            <a:pPr>
              <a:defRPr/>
            </a:pPr>
            <a:r>
              <a:rPr lang="en-US" sz="2400" dirty="0"/>
              <a:t>This allows </a:t>
            </a:r>
            <a:r>
              <a:rPr lang="en-US" sz="2400" b="1" dirty="0"/>
              <a:t>encoded addresses </a:t>
            </a:r>
            <a:r>
              <a:rPr lang="en-US" sz="2400" dirty="0"/>
              <a:t>to be read out over the </a:t>
            </a:r>
            <a:r>
              <a:rPr lang="en-US" sz="2400" b="1" dirty="0"/>
              <a:t>phone </a:t>
            </a:r>
            <a:r>
              <a:rPr lang="en-US" sz="2400" dirty="0"/>
              <a:t>or read from </a:t>
            </a:r>
            <a:r>
              <a:rPr lang="en-US" sz="2400" b="1" dirty="0"/>
              <a:t>printed paper </a:t>
            </a:r>
            <a:r>
              <a:rPr lang="en-US" sz="2400" dirty="0"/>
              <a:t>and typed in, should be necessary.</a:t>
            </a:r>
          </a:p>
          <a:p>
            <a:pPr>
              <a:defRPr/>
            </a:pPr>
            <a:r>
              <a:rPr lang="en-US" sz="2400" dirty="0"/>
              <a:t> Such </a:t>
            </a:r>
            <a:r>
              <a:rPr lang="en-US" sz="2400" dirty="0">
                <a:solidFill>
                  <a:srgbClr val="FF0000"/>
                </a:solidFill>
              </a:rPr>
              <a:t>manual methods of communicating addresses can be avoided</a:t>
            </a:r>
            <a:r>
              <a:rPr lang="en-US" sz="2400" dirty="0"/>
              <a:t> through such methods as </a:t>
            </a:r>
            <a:r>
              <a:rPr lang="en-US" sz="2400" b="1" dirty="0"/>
              <a:t>QR codes</a:t>
            </a:r>
            <a:r>
              <a:rPr lang="en-US" sz="2400" dirty="0"/>
              <a:t>.</a:t>
            </a:r>
          </a:p>
          <a:p>
            <a:pPr marL="457200" lvl="1" indent="0">
              <a:buFontTx/>
              <a:buNone/>
              <a:defRPr/>
            </a:pPr>
            <a:r>
              <a:rPr lang="en-US" sz="2400" dirty="0"/>
              <a:t>		</a:t>
            </a:r>
          </a:p>
          <a:p>
            <a:pPr marL="0" indent="0" algn="just">
              <a:buNone/>
            </a:pPr>
            <a:endParaRPr lang="en-US" altLang="en-US" sz="2400" b="1" dirty="0"/>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95</a:t>
            </a:fld>
            <a:endParaRPr lang="en-US" altLang="en-US" sz="1400" dirty="0">
              <a:solidFill>
                <a:srgbClr val="FF3300"/>
              </a:solidFill>
              <a:latin typeface="Tahoma" panose="020B060403050404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37E9F7E9-F3C8-E708-ABB5-7593CC67A384}"/>
              </a:ext>
            </a:extLst>
          </p:cNvPr>
          <p:cNvPicPr>
            <a:picLocks noChangeAspect="1"/>
          </p:cNvPicPr>
          <p:nvPr/>
        </p:nvPicPr>
        <p:blipFill>
          <a:blip r:embed="rId2"/>
          <a:stretch>
            <a:fillRect/>
          </a:stretch>
        </p:blipFill>
        <p:spPr>
          <a:xfrm>
            <a:off x="485981" y="4869160"/>
            <a:ext cx="8200819" cy="1151038"/>
          </a:xfrm>
          <a:prstGeom prst="rect">
            <a:avLst/>
          </a:prstGeom>
        </p:spPr>
      </p:pic>
    </p:spTree>
    <p:extLst>
      <p:ext uri="{BB962C8B-B14F-4D97-AF65-F5344CB8AC3E}">
        <p14:creationId xmlns:p14="http://schemas.microsoft.com/office/powerpoint/2010/main" val="26115412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IN" altLang="en-US" sz="2400" dirty="0"/>
              <a:t>QR Codes</a:t>
            </a:r>
            <a:endParaRPr lang="en-IN" altLang="en-US" sz="2800" dirty="0"/>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457200" y="548680"/>
            <a:ext cx="8416957" cy="6048672"/>
          </a:xfrm>
          <a:ln>
            <a:solidFill>
              <a:schemeClr val="tx2"/>
            </a:solidFill>
          </a:ln>
        </p:spPr>
        <p:txBody>
          <a:bodyPr/>
          <a:lstStyle/>
          <a:p>
            <a:r>
              <a:rPr lang="en-US" altLang="en-US" sz="2800"/>
              <a:t>The second method for encoding a Bitcoin address is as a QR code, a simple kind of two-dimensional barcode.</a:t>
            </a:r>
            <a:endParaRPr lang="en-US" altLang="en-US" sz="2800" dirty="0"/>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96</a:t>
            </a:fld>
            <a:endParaRPr lang="en-US" altLang="en-US" sz="1400" dirty="0">
              <a:solidFill>
                <a:srgbClr val="FF3300"/>
              </a:solidFill>
              <a:latin typeface="Tahoma" panose="020B060403050404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5593214-CF43-B882-2E79-9CA837DFCF25}"/>
              </a:ext>
            </a:extLst>
          </p:cNvPr>
          <p:cNvPicPr>
            <a:picLocks noChangeAspect="1"/>
          </p:cNvPicPr>
          <p:nvPr/>
        </p:nvPicPr>
        <p:blipFill>
          <a:blip r:embed="rId2"/>
          <a:stretch>
            <a:fillRect/>
          </a:stretch>
        </p:blipFill>
        <p:spPr>
          <a:xfrm>
            <a:off x="1475656" y="2708920"/>
            <a:ext cx="2639797" cy="2639797"/>
          </a:xfrm>
          <a:prstGeom prst="rect">
            <a:avLst/>
          </a:prstGeom>
        </p:spPr>
      </p:pic>
    </p:spTree>
    <p:extLst>
      <p:ext uri="{BB962C8B-B14F-4D97-AF65-F5344CB8AC3E}">
        <p14:creationId xmlns:p14="http://schemas.microsoft.com/office/powerpoint/2010/main" val="14016727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IN" altLang="en-US" sz="2400" dirty="0"/>
              <a:t>QR Codes</a:t>
            </a:r>
            <a:endParaRPr lang="en-IN" altLang="en-US" sz="2800" dirty="0"/>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457200" y="548680"/>
            <a:ext cx="8416957" cy="6048672"/>
          </a:xfrm>
          <a:ln>
            <a:solidFill>
              <a:schemeClr val="tx2"/>
            </a:solidFill>
          </a:ln>
        </p:spPr>
        <p:txBody>
          <a:bodyPr/>
          <a:lstStyle/>
          <a:p>
            <a:pPr algn="just"/>
            <a:r>
              <a:rPr lang="en-US" altLang="en-US" sz="2800" dirty="0"/>
              <a:t>The advantage of a QR code is that you can take a picture of it with a smartphone, and wallet software can automatically turn the </a:t>
            </a:r>
            <a:r>
              <a:rPr lang="en-US" altLang="en-US" sz="2800" b="1" dirty="0"/>
              <a:t>barcode</a:t>
            </a:r>
            <a:r>
              <a:rPr lang="en-US" altLang="en-US" sz="2800" dirty="0"/>
              <a:t> into a sequence of bits that represents the corresponding </a:t>
            </a:r>
            <a:r>
              <a:rPr lang="en-US" altLang="en-US" sz="2800" b="1" dirty="0"/>
              <a:t>Bitcoin address.</a:t>
            </a:r>
          </a:p>
          <a:p>
            <a:pPr algn="just"/>
            <a:r>
              <a:rPr lang="en-US" altLang="en-US" sz="2800" dirty="0"/>
              <a:t>For example, the check-out system might display a QR code and you can pay with your phone by scanning the code and sending coins to that address. It is also useful for phone-to-phone transfers.</a:t>
            </a:r>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97</a:t>
            </a:fld>
            <a:endParaRPr lang="en-US" altLang="en-US" sz="1400" dirty="0">
              <a:solidFill>
                <a:srgbClr val="FF3300"/>
              </a:solidFill>
              <a:latin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9704655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IN" altLang="en-US" sz="2800" dirty="0"/>
              <a:t>Example</a:t>
            </a:r>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457200" y="548680"/>
            <a:ext cx="8416957" cy="6048672"/>
          </a:xfrm>
          <a:ln>
            <a:solidFill>
              <a:schemeClr val="tx2"/>
            </a:solidFill>
          </a:ln>
        </p:spPr>
        <p:txBody>
          <a:bodyPr/>
          <a:lstStyle/>
          <a:p>
            <a:pPr marL="0" indent="0" algn="just">
              <a:buNone/>
            </a:pPr>
            <a:r>
              <a:rPr lang="en-US" altLang="en-US" sz="2800" b="1" u="sng" dirty="0">
                <a:solidFill>
                  <a:srgbClr val="0070C0"/>
                </a:solidFill>
              </a:rPr>
              <a:t> Encoding addresses </a:t>
            </a:r>
          </a:p>
          <a:p>
            <a:pPr algn="just"/>
            <a:r>
              <a:rPr lang="en-US" altLang="en-US" sz="2800" dirty="0"/>
              <a:t>Encode as a </a:t>
            </a:r>
            <a:r>
              <a:rPr lang="en-US" altLang="en-US" sz="2800" b="1" dirty="0"/>
              <a:t>text string</a:t>
            </a:r>
            <a:r>
              <a:rPr lang="en-US" altLang="en-US" sz="2800" dirty="0"/>
              <a:t>: </a:t>
            </a:r>
            <a:r>
              <a:rPr lang="en-US" altLang="en-US" sz="2800" dirty="0">
                <a:solidFill>
                  <a:srgbClr val="FF0000"/>
                </a:solidFill>
              </a:rPr>
              <a:t>base58 notation</a:t>
            </a:r>
          </a:p>
          <a:p>
            <a:pPr algn="just">
              <a:buFont typeface="Wingdings" panose="05000000000000000000" pitchFamily="2" charset="2"/>
              <a:buChar char="ü"/>
            </a:pPr>
            <a:r>
              <a:rPr lang="en-US" altLang="en-US" dirty="0" err="1"/>
              <a:t>ABCDEFGHJKLMNPQRSTUVWXYZabcdefghijkmnopqrstuvwxyz</a:t>
            </a:r>
            <a:endParaRPr lang="en-US" altLang="en-US" dirty="0"/>
          </a:p>
          <a:p>
            <a:pPr marL="457200" lvl="1" indent="0" algn="just">
              <a:buNone/>
            </a:pPr>
            <a:r>
              <a:rPr lang="en-US" altLang="en-US" sz="2400" dirty="0"/>
              <a:t>or use the </a:t>
            </a:r>
            <a:r>
              <a:rPr lang="en-US" altLang="en-US" sz="2400" b="1" dirty="0"/>
              <a:t>QR code</a:t>
            </a:r>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98</a:t>
            </a:fld>
            <a:endParaRPr lang="en-US" altLang="en-US" sz="1400" dirty="0">
              <a:solidFill>
                <a:srgbClr val="FF3300"/>
              </a:solidFill>
              <a:latin typeface="Tahoma" panose="020B060403050404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5BCFA1E0-BC89-AE10-4C18-533453C556AA}"/>
              </a:ext>
            </a:extLst>
          </p:cNvPr>
          <p:cNvPicPr>
            <a:picLocks noChangeAspect="1"/>
          </p:cNvPicPr>
          <p:nvPr/>
        </p:nvPicPr>
        <p:blipFill>
          <a:blip r:embed="rId2"/>
          <a:stretch>
            <a:fillRect/>
          </a:stretch>
        </p:blipFill>
        <p:spPr>
          <a:xfrm>
            <a:off x="1259632" y="3212976"/>
            <a:ext cx="1082134" cy="1005927"/>
          </a:xfrm>
          <a:prstGeom prst="rect">
            <a:avLst/>
          </a:prstGeom>
        </p:spPr>
      </p:pic>
    </p:spTree>
    <p:extLst>
      <p:ext uri="{BB962C8B-B14F-4D97-AF65-F5344CB8AC3E}">
        <p14:creationId xmlns:p14="http://schemas.microsoft.com/office/powerpoint/2010/main" val="153052782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5">
            <a:extLst>
              <a:ext uri="{FF2B5EF4-FFF2-40B4-BE49-F238E27FC236}">
                <a16:creationId xmlns:a16="http://schemas.microsoft.com/office/drawing/2014/main" id="{A86234E7-F33A-D6F1-2FF9-565AF5D81BFA}"/>
              </a:ext>
            </a:extLst>
          </p:cNvPr>
          <p:cNvSpPr>
            <a:spLocks noGrp="1" noChangeArrowheads="1"/>
          </p:cNvSpPr>
          <p:nvPr>
            <p:ph type="title"/>
          </p:nvPr>
        </p:nvSpPr>
        <p:spPr>
          <a:xfrm>
            <a:off x="457200" y="152400"/>
            <a:ext cx="8229600" cy="476250"/>
          </a:xfrm>
        </p:spPr>
        <p:txBody>
          <a:bodyPr/>
          <a:lstStyle/>
          <a:p>
            <a:r>
              <a:rPr lang="en-IN" altLang="en-US" sz="2800" dirty="0"/>
              <a:t>Vanity addresses</a:t>
            </a:r>
          </a:p>
        </p:txBody>
      </p:sp>
      <p:sp>
        <p:nvSpPr>
          <p:cNvPr id="43011" name="Content Placeholder 6">
            <a:extLst>
              <a:ext uri="{FF2B5EF4-FFF2-40B4-BE49-F238E27FC236}">
                <a16:creationId xmlns:a16="http://schemas.microsoft.com/office/drawing/2014/main" id="{38EEFA8D-984A-6AEC-815B-2F1A2347752E}"/>
              </a:ext>
            </a:extLst>
          </p:cNvPr>
          <p:cNvSpPr>
            <a:spLocks noGrp="1" noChangeArrowheads="1"/>
          </p:cNvSpPr>
          <p:nvPr>
            <p:ph idx="1"/>
          </p:nvPr>
        </p:nvSpPr>
        <p:spPr>
          <a:xfrm>
            <a:off x="251520" y="476672"/>
            <a:ext cx="8622637" cy="6048672"/>
          </a:xfrm>
          <a:ln>
            <a:solidFill>
              <a:schemeClr val="tx2"/>
            </a:solidFill>
          </a:ln>
        </p:spPr>
        <p:txBody>
          <a:bodyPr/>
          <a:lstStyle/>
          <a:p>
            <a:pPr marL="0" indent="0" algn="just">
              <a:buNone/>
            </a:pPr>
            <a:r>
              <a:rPr lang="en-US" sz="2400" b="1" i="0" dirty="0">
                <a:solidFill>
                  <a:srgbClr val="0070C0"/>
                </a:solidFill>
                <a:effectLst/>
                <a:latin typeface="var(--h1_typography-font-family)"/>
              </a:rPr>
              <a:t>What is a Vanity Address?</a:t>
            </a:r>
          </a:p>
          <a:p>
            <a:pPr algn="just"/>
            <a:r>
              <a:rPr lang="en-US" sz="2100" i="0" dirty="0">
                <a:solidFill>
                  <a:srgbClr val="424242"/>
                </a:solidFill>
                <a:effectLst/>
              </a:rPr>
              <a:t>Vanity addresses, or vanity addresses, are </a:t>
            </a:r>
            <a:r>
              <a:rPr lang="en-US" sz="2100" b="1" i="1" dirty="0">
                <a:solidFill>
                  <a:srgbClr val="424242"/>
                </a:solidFill>
                <a:effectLst/>
              </a:rPr>
              <a:t>cryptocurrency addresses</a:t>
            </a:r>
            <a:r>
              <a:rPr lang="en-US" sz="2100" i="0" dirty="0">
                <a:solidFill>
                  <a:srgbClr val="424242"/>
                </a:solidFill>
                <a:effectLst/>
              </a:rPr>
              <a:t> personalized(custom-made) and created in respect of a series of parameters given by the </a:t>
            </a:r>
            <a:r>
              <a:rPr lang="en-US" sz="2100" b="1" i="0" dirty="0">
                <a:solidFill>
                  <a:srgbClr val="424242"/>
                </a:solidFill>
                <a:effectLst/>
              </a:rPr>
              <a:t>users</a:t>
            </a:r>
            <a:r>
              <a:rPr lang="en-US" sz="2100" i="0" dirty="0">
                <a:solidFill>
                  <a:srgbClr val="424242"/>
                </a:solidFill>
                <a:effectLst/>
              </a:rPr>
              <a:t> of </a:t>
            </a:r>
            <a:r>
              <a:rPr lang="en-US" sz="2100" b="1" i="0" dirty="0">
                <a:solidFill>
                  <a:srgbClr val="424242"/>
                </a:solidFill>
                <a:effectLst/>
              </a:rPr>
              <a:t>said addresses.</a:t>
            </a:r>
          </a:p>
          <a:p>
            <a:pPr algn="just"/>
            <a:r>
              <a:rPr lang="en-US" sz="2100" i="0" dirty="0">
                <a:solidFill>
                  <a:srgbClr val="424242"/>
                </a:solidFill>
                <a:effectLst/>
              </a:rPr>
              <a:t>The aim of making them </a:t>
            </a:r>
            <a:r>
              <a:rPr lang="en-US" sz="2100" b="1" i="0" dirty="0">
                <a:solidFill>
                  <a:srgbClr val="424242"/>
                </a:solidFill>
                <a:effectLst/>
              </a:rPr>
              <a:t>more personal </a:t>
            </a:r>
            <a:r>
              <a:rPr lang="en-US" sz="2100" i="0" dirty="0">
                <a:solidFill>
                  <a:srgbClr val="424242"/>
                </a:solidFill>
                <a:effectLst/>
              </a:rPr>
              <a:t>and easily identifiable, but without giving up the </a:t>
            </a:r>
            <a:r>
              <a:rPr lang="en-US" sz="2100" b="1" i="1" dirty="0">
                <a:solidFill>
                  <a:srgbClr val="424242"/>
                </a:solidFill>
                <a:effectLst/>
              </a:rPr>
              <a:t>security they provide</a:t>
            </a:r>
            <a:r>
              <a:rPr lang="en-US" sz="2100" b="1" i="0" dirty="0">
                <a:solidFill>
                  <a:srgbClr val="424242"/>
                </a:solidFill>
                <a:effectLst/>
                <a:latin typeface="Open Sans" panose="020B0606030504020204" pitchFamily="34" charset="0"/>
              </a:rPr>
              <a:t>.</a:t>
            </a:r>
          </a:p>
          <a:p>
            <a:pPr algn="just"/>
            <a:r>
              <a:rPr lang="en-US" altLang="en-US" sz="2100" dirty="0"/>
              <a:t>In Bitcoin you can find different types of addresses, including </a:t>
            </a:r>
            <a:r>
              <a:rPr lang="en-US" altLang="en-US" sz="2100" b="1" dirty="0"/>
              <a:t>custom addresses</a:t>
            </a:r>
            <a:r>
              <a:rPr lang="en-US" altLang="en-US" sz="2100" dirty="0"/>
              <a:t>, also known as Vanity addresses. </a:t>
            </a:r>
          </a:p>
          <a:p>
            <a:pPr algn="just"/>
            <a:r>
              <a:rPr lang="en-US" altLang="en-US" sz="2100" dirty="0"/>
              <a:t>The vanity addresses or Bitcoin vanity addresses they are </a:t>
            </a:r>
            <a:r>
              <a:rPr lang="en-US" altLang="en-US" sz="2100" b="1" dirty="0"/>
              <a:t>normal addresses</a:t>
            </a:r>
            <a:r>
              <a:rPr lang="en-US" altLang="en-US" sz="2100" dirty="0"/>
              <a:t>, with the </a:t>
            </a:r>
            <a:r>
              <a:rPr lang="en-US" altLang="en-US" sz="2100" b="1" dirty="0"/>
              <a:t>same functionality </a:t>
            </a:r>
            <a:r>
              <a:rPr lang="en-US" altLang="en-US" sz="2100" dirty="0"/>
              <a:t>as any other, they only contain a </a:t>
            </a:r>
            <a:r>
              <a:rPr lang="en-US" altLang="en-US" sz="2100" b="1" dirty="0">
                <a:solidFill>
                  <a:srgbClr val="FF0000"/>
                </a:solidFill>
              </a:rPr>
              <a:t>custom alphanumeric character string</a:t>
            </a:r>
            <a:r>
              <a:rPr lang="en-US" altLang="en-US" sz="2100" dirty="0"/>
              <a:t>, a message, or a special word for </a:t>
            </a:r>
            <a:r>
              <a:rPr lang="en-US" altLang="en-US" sz="2100" b="1" dirty="0"/>
              <a:t>its owner.</a:t>
            </a:r>
          </a:p>
        </p:txBody>
      </p:sp>
      <p:sp>
        <p:nvSpPr>
          <p:cNvPr id="43012" name="Slide Number Placeholder 4">
            <a:extLst>
              <a:ext uri="{FF2B5EF4-FFF2-40B4-BE49-F238E27FC236}">
                <a16:creationId xmlns:a16="http://schemas.microsoft.com/office/drawing/2014/main" id="{5BC82E30-F8F6-00FE-2192-668B3CED188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1pPr>
            <a:lvl2pPr marL="742950" indent="-28575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2pPr>
            <a:lvl3pPr marL="11430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3pPr>
            <a:lvl4pPr marL="16002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4pPr>
            <a:lvl5pPr marL="2057400" indent="-228600">
              <a:spcBef>
                <a:spcPct val="20000"/>
              </a:spcBef>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20000"/>
              </a:spcBef>
              <a:spcAft>
                <a:spcPct val="0"/>
              </a:spcAft>
              <a:buClr>
                <a:schemeClr val="accent2"/>
              </a:buClr>
              <a:buFont typeface="Wingdings" panose="05000000000000000000" pitchFamily="2" charset="2"/>
              <a:buChar char="v"/>
              <a:defRPr sz="2000">
                <a:solidFill>
                  <a:schemeClr val="tx1"/>
                </a:solidFill>
                <a:latin typeface="Times New Roman" panose="02020603050405020304" pitchFamily="18" charset="0"/>
                <a:cs typeface="Times New Roman" panose="02020603050405020304" pitchFamily="18" charset="0"/>
              </a:defRPr>
            </a:lvl9pPr>
          </a:lstStyle>
          <a:p>
            <a:pPr>
              <a:spcBef>
                <a:spcPct val="0"/>
              </a:spcBef>
              <a:buClrTx/>
              <a:buFontTx/>
              <a:buNone/>
            </a:pPr>
            <a:fld id="{E0314FCE-B77D-48C3-AAF2-AF80C0D01B6D}" type="slidenum">
              <a:rPr lang="en-US" altLang="en-US" sz="1400">
                <a:solidFill>
                  <a:srgbClr val="FF3300"/>
                </a:solidFill>
                <a:latin typeface="Tahoma" panose="020B0604030504040204" pitchFamily="34" charset="0"/>
                <a:cs typeface="Arial" panose="020B0604020202020204" pitchFamily="34" charset="0"/>
              </a:rPr>
              <a:pPr>
                <a:spcBef>
                  <a:spcPct val="0"/>
                </a:spcBef>
                <a:buClrTx/>
                <a:buFontTx/>
                <a:buNone/>
              </a:pPr>
              <a:t>99</a:t>
            </a:fld>
            <a:endParaRPr lang="en-US" altLang="en-US" sz="1400" dirty="0">
              <a:solidFill>
                <a:srgbClr val="FF3300"/>
              </a:solidFill>
              <a:latin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609678734"/>
      </p:ext>
    </p:extLst>
  </p:cSld>
  <p:clrMapOvr>
    <a:masterClrMapping/>
  </p:clrMapOvr>
</p:sld>
</file>

<file path=ppt/theme/theme1.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plate">
  <a:themeElements>
    <a:clrScheme name="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ahoma" pitchFamily="34" charset="0"/>
          </a:defRPr>
        </a:defPPr>
      </a:lstStyle>
    </a:lnDef>
  </a:objectDefaults>
  <a:extraClrSchemeLst>
    <a:extraClrScheme>
      <a:clrScheme name="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39A427E9303B54DBFBBE113110CA6DF" ma:contentTypeVersion="4" ma:contentTypeDescription="Create a new document." ma:contentTypeScope="" ma:versionID="a1cdd523133b28a59edc56bd748bf817">
  <xsd:schema xmlns:xsd="http://www.w3.org/2001/XMLSchema" xmlns:xs="http://www.w3.org/2001/XMLSchema" xmlns:p="http://schemas.microsoft.com/office/2006/metadata/properties" xmlns:ns2="7b7b3b4e-94b4-4794-84f5-8d6141b0fac6" targetNamespace="http://schemas.microsoft.com/office/2006/metadata/properties" ma:root="true" ma:fieldsID="e8fffae3e475de9ba7e9d19c6320ad4c" ns2:_="">
    <xsd:import namespace="7b7b3b4e-94b4-4794-84f5-8d6141b0fac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7b3b4e-94b4-4794-84f5-8d6141b0fac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168C5DF-A9F5-40E5-8C7C-9688FC85EEDE}"/>
</file>

<file path=customXml/itemProps2.xml><?xml version="1.0" encoding="utf-8"?>
<ds:datastoreItem xmlns:ds="http://schemas.openxmlformats.org/officeDocument/2006/customXml" ds:itemID="{D8A2B350-C027-477E-AC70-8532D6E89B54}">
  <ds:schemaRefs>
    <ds:schemaRef ds:uri="http://schemas.microsoft.com/sharepoint/v3/contenttype/forms"/>
  </ds:schemaRefs>
</ds:datastoreItem>
</file>

<file path=customXml/itemProps3.xml><?xml version="1.0" encoding="utf-8"?>
<ds:datastoreItem xmlns:ds="http://schemas.openxmlformats.org/officeDocument/2006/customXml" ds:itemID="{F29F50E2-B134-411D-8A4D-B1D80167A30D}"/>
</file>

<file path=docProps/app.xml><?xml version="1.0" encoding="utf-8"?>
<Properties xmlns="http://schemas.openxmlformats.org/officeDocument/2006/extended-properties" xmlns:vt="http://schemas.openxmlformats.org/officeDocument/2006/docPropsVTypes">
  <TotalTime>90701</TotalTime>
  <Words>14053</Words>
  <Application>Microsoft Office PowerPoint</Application>
  <PresentationFormat>On-screen Show (4:3)</PresentationFormat>
  <Paragraphs>1137</Paragraphs>
  <Slides>166</Slides>
  <Notes>2</Notes>
  <HiddenSlides>0</HiddenSlides>
  <MMClips>0</MMClips>
  <ScaleCrop>false</ScaleCrop>
  <HeadingPairs>
    <vt:vector size="6" baseType="variant">
      <vt:variant>
        <vt:lpstr>Fonts Used</vt:lpstr>
      </vt:variant>
      <vt:variant>
        <vt:i4>20</vt:i4>
      </vt:variant>
      <vt:variant>
        <vt:lpstr>Theme</vt:lpstr>
      </vt:variant>
      <vt:variant>
        <vt:i4>2</vt:i4>
      </vt:variant>
      <vt:variant>
        <vt:lpstr>Slide Titles</vt:lpstr>
      </vt:variant>
      <vt:variant>
        <vt:i4>166</vt:i4>
      </vt:variant>
    </vt:vector>
  </HeadingPairs>
  <TitlesOfParts>
    <vt:vector size="188" baseType="lpstr">
      <vt:lpstr>Yu Gothic UI Semibold</vt:lpstr>
      <vt:lpstr>Arial</vt:lpstr>
      <vt:lpstr>Barlow Condensed</vt:lpstr>
      <vt:lpstr>Calibri</vt:lpstr>
      <vt:lpstr>Calibri-Bold</vt:lpstr>
      <vt:lpstr>Garamond</vt:lpstr>
      <vt:lpstr>Gautami</vt:lpstr>
      <vt:lpstr>Georgia</vt:lpstr>
      <vt:lpstr>GT-Walsheim-medium</vt:lpstr>
      <vt:lpstr>noto sans</vt:lpstr>
      <vt:lpstr>Open Sans</vt:lpstr>
      <vt:lpstr>Söhne</vt:lpstr>
      <vt:lpstr>Tahoma</vt:lpstr>
      <vt:lpstr>Times New Roman</vt:lpstr>
      <vt:lpstr>trajan-pro-3</vt:lpstr>
      <vt:lpstr>urw-din</vt:lpstr>
      <vt:lpstr>var(--h1_typography-font-family)</vt:lpstr>
      <vt:lpstr>var(--h2_typography-font-family)</vt:lpstr>
      <vt:lpstr>Verdana</vt:lpstr>
      <vt:lpstr>Wingdings</vt:lpstr>
      <vt:lpstr>Diseño predeterminado</vt:lpstr>
      <vt:lpstr>template</vt:lpstr>
      <vt:lpstr>CSE1006 – Blockchain and Cryptocurrency Technologies  MODULE - 2</vt:lpstr>
      <vt:lpstr>Content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Consensus is hard?</vt:lpstr>
      <vt:lpstr>PowerPoint Presentation</vt:lpstr>
      <vt:lpstr>PowerPoint Presentation</vt:lpstr>
      <vt:lpstr>PowerPoint Presentation</vt:lpstr>
      <vt:lpstr>PowerPoint Presentation</vt:lpstr>
      <vt:lpstr>How Alice Launch a double spending attack</vt:lpstr>
      <vt:lpstr>A double spend attempt </vt:lpstr>
      <vt:lpstr>Is double spending going to succeed or not?</vt:lpstr>
      <vt:lpstr>PowerPoint Presentation</vt:lpstr>
      <vt:lpstr>Bob-the Merchant Point of View</vt:lpstr>
      <vt:lpstr>PowerPoint Presentation</vt:lpstr>
      <vt:lpstr>PowerPoint Presentation</vt:lpstr>
      <vt:lpstr>PowerPoint Presentation</vt:lpstr>
      <vt:lpstr>PowerPoint Presentation</vt:lpstr>
      <vt:lpstr>Incentives and Proof of work</vt:lpstr>
      <vt:lpstr>PowerPoint Presentation</vt:lpstr>
      <vt:lpstr>PowerPoint Presentation</vt:lpstr>
      <vt:lpstr>PowerPoint Presentation</vt:lpstr>
      <vt:lpstr>Problems in bitcoin protocol</vt:lpstr>
      <vt:lpstr>Blockchain Validator Selection</vt:lpstr>
      <vt:lpstr>Hash Puzzle Problem Difficulty - Nonce</vt:lpstr>
      <vt:lpstr>Proof of Work Properties</vt:lpstr>
      <vt:lpstr>PowerPoint Presentation</vt:lpstr>
      <vt:lpstr>PowerPoint Presentation</vt:lpstr>
      <vt:lpstr>Cost of Mining</vt:lpstr>
      <vt:lpstr>PowerPoint Presentation</vt:lpstr>
      <vt:lpstr>How Blockchain Achieves and How to Store and Use</vt:lpstr>
      <vt:lpstr>How Blockchain Achieves and How to Store and Use</vt:lpstr>
      <vt:lpstr>A network of nodes</vt:lpstr>
      <vt:lpstr>A network of nodes</vt:lpstr>
      <vt:lpstr>Simple local Storage </vt:lpstr>
      <vt:lpstr>Simple local Storage </vt:lpstr>
      <vt:lpstr>Simple local Storage </vt:lpstr>
      <vt:lpstr>Simple local Storage </vt:lpstr>
      <vt:lpstr>Wallet</vt:lpstr>
      <vt:lpstr>Wallet</vt:lpstr>
      <vt:lpstr>Wallet software</vt:lpstr>
      <vt:lpstr>PowerPoint Presentation</vt:lpstr>
      <vt:lpstr>Wallet software</vt:lpstr>
      <vt:lpstr>Wallet</vt:lpstr>
      <vt:lpstr>Software Wallet - Example</vt:lpstr>
      <vt:lpstr>Software Wallet – Reference website</vt:lpstr>
      <vt:lpstr>Hot storage Cold storage</vt:lpstr>
      <vt:lpstr>Hot storage Cold storage</vt:lpstr>
      <vt:lpstr>How to store cold information?</vt:lpstr>
      <vt:lpstr>PowerPoint Presentation</vt:lpstr>
      <vt:lpstr>Hot storage Cold storage</vt:lpstr>
      <vt:lpstr>Hot storage Cold storage</vt:lpstr>
      <vt:lpstr>Hot storage Cold storage</vt:lpstr>
      <vt:lpstr>Hot storage Cold storage</vt:lpstr>
      <vt:lpstr>Hot storage Cold storage</vt:lpstr>
      <vt:lpstr>Hot storage Cold storage</vt:lpstr>
      <vt:lpstr>Hot storage Cold storage</vt:lpstr>
      <vt:lpstr>Hot storage Cold storage</vt:lpstr>
      <vt:lpstr>Hot storage Cold storage</vt:lpstr>
      <vt:lpstr>Hot storage Cold storage</vt:lpstr>
      <vt:lpstr>Hot storage Cold storage</vt:lpstr>
      <vt:lpstr>Hot storage Cold storage</vt:lpstr>
      <vt:lpstr>Hot storage Cold storage</vt:lpstr>
      <vt:lpstr>Hot storage Cold storage</vt:lpstr>
      <vt:lpstr>PowerPoint Presentation</vt:lpstr>
      <vt:lpstr>Hot storage</vt:lpstr>
      <vt:lpstr>Hot storage</vt:lpstr>
      <vt:lpstr>Cold storage</vt:lpstr>
      <vt:lpstr>Cold storage</vt:lpstr>
      <vt:lpstr>Hot Wallet vs Cold Wallet</vt:lpstr>
      <vt:lpstr>Hot storage Cold storage  </vt:lpstr>
      <vt:lpstr>Hot storage Cold storage – Example </vt:lpstr>
      <vt:lpstr>Hot storage Cold storage – summary </vt:lpstr>
      <vt:lpstr>Encoding Keys: Base 58 and QR Codes </vt:lpstr>
      <vt:lpstr>Text string method</vt:lpstr>
      <vt:lpstr>Text string method</vt:lpstr>
      <vt:lpstr>QR Codes</vt:lpstr>
      <vt:lpstr>QR Codes</vt:lpstr>
      <vt:lpstr>Example</vt:lpstr>
      <vt:lpstr>Vanity addresses</vt:lpstr>
      <vt:lpstr>Vanity addresses</vt:lpstr>
      <vt:lpstr>PowerPoint Presentation</vt:lpstr>
      <vt:lpstr>Vanity addresses</vt:lpstr>
      <vt:lpstr>Vanity addresses</vt:lpstr>
      <vt:lpstr>Vanity addresses</vt:lpstr>
      <vt:lpstr>Vanity addresses</vt:lpstr>
      <vt:lpstr>Vanity addresses</vt:lpstr>
      <vt:lpstr>Vanity addresses</vt:lpstr>
      <vt:lpstr>Splitting and Sharing Keys</vt:lpstr>
      <vt:lpstr>Splitting and Sharing Keys</vt:lpstr>
      <vt:lpstr>Splitting and Sharing Keys</vt:lpstr>
      <vt:lpstr>Splitting and Sharing Keys</vt:lpstr>
      <vt:lpstr>Splitting and Sharing Keys</vt:lpstr>
      <vt:lpstr>Splitting and Sharing Keys</vt:lpstr>
      <vt:lpstr>Splitting and Sharing Keys</vt:lpstr>
      <vt:lpstr>Splitting and Sharing Keys</vt:lpstr>
      <vt:lpstr>Splitting and Sharing Keys</vt:lpstr>
      <vt:lpstr>Splitting and Sharing Keys</vt:lpstr>
      <vt:lpstr>Splitting and Sharing Keys</vt:lpstr>
      <vt:lpstr>Splitting and Sharing Keys</vt:lpstr>
      <vt:lpstr>Splitting and Sharing Keys</vt:lpstr>
      <vt:lpstr>Splitting and Sharing Keys</vt:lpstr>
      <vt:lpstr>Splitting and Sharing Keys</vt:lpstr>
      <vt:lpstr>Splitting and Sharing Keys</vt:lpstr>
      <vt:lpstr>Splitting and Sharing Keys</vt:lpstr>
      <vt:lpstr>Splitting and Sharing Keys</vt:lpstr>
      <vt:lpstr>Splitting and Sharing Keys</vt:lpstr>
      <vt:lpstr>Splitting and Sharing Keys</vt:lpstr>
      <vt:lpstr>Splitting and Sharing Keys</vt:lpstr>
      <vt:lpstr>Splitting and Sharing Keys</vt:lpstr>
      <vt:lpstr>Splitting and Sharing Keys</vt:lpstr>
      <vt:lpstr>Secret Sharing Step-By-Step</vt:lpstr>
      <vt:lpstr>Secret Sharing Step-By-Step</vt:lpstr>
      <vt:lpstr>Secret Sharing Step-By-Step</vt:lpstr>
      <vt:lpstr>Secret Sharing Step-By-Step</vt:lpstr>
      <vt:lpstr>Secret Sharing Step-By-Step</vt:lpstr>
      <vt:lpstr>Secret Sharing Step-By-Step</vt:lpstr>
      <vt:lpstr>Online Wallet and Exchanges</vt:lpstr>
      <vt:lpstr>Online Wallets and Exchanges</vt:lpstr>
      <vt:lpstr>Online Wallets and Exchanges</vt:lpstr>
      <vt:lpstr>Online Wallets and Exchanges</vt:lpstr>
      <vt:lpstr>PowerPoint Presentation</vt:lpstr>
      <vt:lpstr>PowerPoint Presentation</vt:lpstr>
      <vt:lpstr>Bitcoin Exchanges</vt:lpstr>
      <vt:lpstr>PowerPoint Presentation</vt:lpstr>
      <vt:lpstr>PowerPoint Presentation</vt:lpstr>
      <vt:lpstr>PowerPoint Presentation</vt:lpstr>
      <vt:lpstr>Bank Regulations</vt:lpstr>
      <vt:lpstr>Proof of Reserve – Bit coin Exchanges</vt:lpstr>
      <vt:lpstr>PowerPoint Presentation</vt:lpstr>
      <vt:lpstr>PowerPoint Presentation</vt:lpstr>
      <vt:lpstr>PowerPoint Presentation</vt:lpstr>
      <vt:lpstr>PowerPoint Presentation</vt:lpstr>
      <vt:lpstr>PowerPoint Presentation</vt:lpstr>
      <vt:lpstr>Payment Services</vt:lpstr>
      <vt:lpstr>Merchant collaboration with Payment Service</vt:lpstr>
      <vt:lpstr>Payment process involving a user, merchant, and payment service</vt:lpstr>
      <vt:lpstr>PowerPoint Presentation</vt:lpstr>
      <vt:lpstr>Transaction Fees</vt:lpstr>
      <vt:lpstr>Satoshi</vt:lpstr>
      <vt:lpstr>How are transaction fee set today?</vt:lpstr>
      <vt:lpstr>PowerPoint Presentation</vt:lpstr>
      <vt:lpstr>Currency Exchange Markets</vt:lpstr>
      <vt:lpstr>Currency Exchange Markets</vt:lpstr>
      <vt:lpstr>Directly meet people who want to buy or sell Bitcoins</vt:lpstr>
      <vt:lpstr>Directly meet people who want to buy or sell Bitcoins</vt:lpstr>
      <vt:lpstr>Directly meet people who want to buy or sell Bitcoins</vt:lpstr>
    </vt:vector>
  </TitlesOfParts>
  <Company>Siracusa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Mariajose</dc:creator>
  <cp:lastModifiedBy>Jayanthi Ramasamy</cp:lastModifiedBy>
  <cp:revision>513</cp:revision>
  <dcterms:created xsi:type="dcterms:W3CDTF">2009-03-26T20:51:52Z</dcterms:created>
  <dcterms:modified xsi:type="dcterms:W3CDTF">2023-03-11T06:24:35Z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0x010100439A427E9303B54DBFBBE113110CA6DF</vt:lpwstr>
  </property>
</Properties>
</file>